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</p:sldMasterIdLst>
  <p:notesMasterIdLst>
    <p:notesMasterId r:id="rId35"/>
  </p:notesMasterIdLst>
  <p:sldIdLst>
    <p:sldId id="256" r:id="rId3"/>
    <p:sldId id="257" r:id="rId4"/>
    <p:sldId id="264" r:id="rId5"/>
    <p:sldId id="268" r:id="rId6"/>
    <p:sldId id="267" r:id="rId7"/>
    <p:sldId id="269" r:id="rId8"/>
    <p:sldId id="270" r:id="rId9"/>
    <p:sldId id="271" r:id="rId10"/>
    <p:sldId id="272" r:id="rId11"/>
    <p:sldId id="274" r:id="rId12"/>
    <p:sldId id="273" r:id="rId13"/>
    <p:sldId id="275" r:id="rId14"/>
    <p:sldId id="276" r:id="rId15"/>
    <p:sldId id="277" r:id="rId16"/>
    <p:sldId id="278" r:id="rId17"/>
    <p:sldId id="280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9" r:id="rId27"/>
    <p:sldId id="290" r:id="rId28"/>
    <p:sldId id="293" r:id="rId29"/>
    <p:sldId id="288" r:id="rId30"/>
    <p:sldId id="294" r:id="rId31"/>
    <p:sldId id="296" r:id="rId32"/>
    <p:sldId id="297" r:id="rId33"/>
    <p:sldId id="265" r:id="rId34"/>
  </p:sldIdLst>
  <p:sldSz cx="24120475" cy="151193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62" userDrawn="1">
          <p15:clr>
            <a:srgbClr val="A4A3A4"/>
          </p15:clr>
        </p15:guide>
        <p15:guide id="2" pos="76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ED"/>
    <a:srgbClr val="0FA2F0"/>
    <a:srgbClr val="0FA5F0"/>
    <a:srgbClr val="0FA4F0"/>
    <a:srgbClr val="0EB3F1"/>
    <a:srgbClr val="0DBFF3"/>
    <a:srgbClr val="4C4C4C"/>
    <a:srgbClr val="119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64" autoAdjust="0"/>
    <p:restoredTop sz="94624" autoAdjust="0"/>
  </p:normalViewPr>
  <p:slideViewPr>
    <p:cSldViewPr showGuides="1">
      <p:cViewPr>
        <p:scale>
          <a:sx n="60" d="100"/>
          <a:sy n="60" d="100"/>
        </p:scale>
        <p:origin x="448" y="240"/>
      </p:cViewPr>
      <p:guideLst>
        <p:guide orient="horz" pos="4762"/>
        <p:guide pos="76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A370-A4F7-274B-AE30-C953596425D6}" type="datetimeFigureOut">
              <a:rPr kumimoji="1" lang="zh-CN" altLang="en-US" smtClean="0"/>
              <a:t>2018/3/5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6788" y="1143000"/>
            <a:ext cx="492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6D89B-3E1B-0141-87BA-B913BDB3ED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032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6D89B-3E1B-0141-87BA-B913BDB3ED4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212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图片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687" r="7426" b="928"/>
          <a:stretch>
            <a:fillRect/>
          </a:stretch>
        </p:blipFill>
        <p:spPr bwMode="auto">
          <a:xfrm>
            <a:off x="-57150" y="-39688"/>
            <a:ext cx="24236363" cy="152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 descr="未标题-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31113"/>
            <a:ext cx="7493001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 descr="未标题-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675" y="0"/>
            <a:ext cx="50419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5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图片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687" r="7426" b="928"/>
          <a:stretch>
            <a:fillRect/>
          </a:stretch>
        </p:blipFill>
        <p:spPr bwMode="auto">
          <a:xfrm>
            <a:off x="-57150" y="-39688"/>
            <a:ext cx="24236363" cy="152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11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图层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025" y="13463588"/>
            <a:ext cx="27670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5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图片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687" r="7426" b="928"/>
          <a:stretch>
            <a:fillRect/>
          </a:stretch>
        </p:blipFill>
        <p:spPr bwMode="auto">
          <a:xfrm>
            <a:off x="-57150" y="-39688"/>
            <a:ext cx="24236363" cy="152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 descr="未标题-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31113"/>
            <a:ext cx="7493001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 descr="未标题-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675" y="0"/>
            <a:ext cx="50419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55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图片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687" r="7426" b="928"/>
          <a:stretch>
            <a:fillRect/>
          </a:stretch>
        </p:blipFill>
        <p:spPr bwMode="auto">
          <a:xfrm>
            <a:off x="-57150" y="-39688"/>
            <a:ext cx="24236363" cy="152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79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图层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025" y="13463588"/>
            <a:ext cx="27670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55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2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 descr="图片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687" r="7426" b="928"/>
          <a:stretch>
            <a:fillRect/>
          </a:stretch>
        </p:blipFill>
        <p:spPr bwMode="auto">
          <a:xfrm>
            <a:off x="-57150" y="-39688"/>
            <a:ext cx="24236363" cy="152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5" descr="未标题-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31113"/>
            <a:ext cx="7493001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片 7" descr="未标题-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675" y="0"/>
            <a:ext cx="50419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xStyles>
    <p:titleStyle>
      <a:lvl1pPr algn="ctr" defTabSz="2016125" rtl="0" fontAlgn="base">
        <a:spcBef>
          <a:spcPct val="0"/>
        </a:spcBef>
        <a:spcAft>
          <a:spcPct val="0"/>
        </a:spcAft>
        <a:defRPr sz="97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2pPr>
      <a:lvl3pPr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3pPr>
      <a:lvl4pPr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4pPr>
      <a:lvl5pPr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5pPr>
      <a:lvl6pPr marL="457200"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6pPr>
      <a:lvl7pPr marL="914400"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7pPr>
      <a:lvl8pPr marL="1371600"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8pPr>
      <a:lvl9pPr marL="1828800"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755650" indent="-755650" algn="l" defTabSz="2016125" rtl="0" fontAlgn="base">
        <a:spcBef>
          <a:spcPct val="44000"/>
        </a:spcBef>
        <a:spcAft>
          <a:spcPct val="0"/>
        </a:spcAft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1pPr>
      <a:lvl2pPr marL="1638300" lvl="1" indent="-628650" algn="l" defTabSz="2016125" rtl="0" fontAlgn="base">
        <a:spcBef>
          <a:spcPct val="44000"/>
        </a:spcBef>
        <a:spcAft>
          <a:spcPct val="0"/>
        </a:spcAft>
        <a:buChar char="–"/>
        <a:defRPr sz="61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950" lvl="2" indent="-504825" algn="l" defTabSz="2016125" rtl="0" fontAlgn="base">
        <a:spcBef>
          <a:spcPct val="44000"/>
        </a:spcBef>
        <a:spcAft>
          <a:spcPct val="0"/>
        </a:spcAft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3pPr>
      <a:lvl4pPr marL="3527425" lvl="3" indent="-503238" algn="l" defTabSz="2016125" rtl="0" fontAlgn="base">
        <a:spcBef>
          <a:spcPct val="44000"/>
        </a:spcBef>
        <a:spcAft>
          <a:spcPct val="0"/>
        </a:spcAft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4535488" lvl="4" indent="-503238" algn="l" defTabSz="2016125" rtl="0" fontAlgn="base">
        <a:spcBef>
          <a:spcPct val="44000"/>
        </a:spcBef>
        <a:spcAft>
          <a:spcPct val="0"/>
        </a:spcAft>
        <a:buChar char="»"/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5544185" lvl="5" indent="-503555" algn="l" defTabSz="2016125" eaLnBrk="1" fontAlgn="base" latinLnBrk="0" hangingPunct="1">
        <a:spcBef>
          <a:spcPct val="44000"/>
        </a:spcBef>
        <a:spcAft>
          <a:spcPct val="0"/>
        </a:spcAft>
        <a:buChar char="»"/>
        <a:defRPr sz="44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6551930" lvl="6" indent="-503555" algn="l" defTabSz="2016125" eaLnBrk="1" fontAlgn="base" latinLnBrk="0" hangingPunct="1">
        <a:spcBef>
          <a:spcPct val="44000"/>
        </a:spcBef>
        <a:spcAft>
          <a:spcPct val="0"/>
        </a:spcAft>
        <a:buChar char="»"/>
        <a:defRPr sz="44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560310" lvl="7" indent="-503555" algn="l" defTabSz="2016125" eaLnBrk="1" fontAlgn="base" latinLnBrk="0" hangingPunct="1">
        <a:spcBef>
          <a:spcPct val="44000"/>
        </a:spcBef>
        <a:spcAft>
          <a:spcPct val="0"/>
        </a:spcAft>
        <a:buChar char="»"/>
        <a:defRPr sz="44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568055" lvl="8" indent="-503555" algn="l" defTabSz="2016125" eaLnBrk="1" fontAlgn="base" latinLnBrk="0" hangingPunct="1">
        <a:spcBef>
          <a:spcPct val="44000"/>
        </a:spcBef>
        <a:spcAft>
          <a:spcPct val="0"/>
        </a:spcAft>
        <a:buChar char="»"/>
        <a:defRPr sz="44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2016125" eaLnBrk="1" fontAlgn="base" latinLnBrk="0" hangingPunct="1">
        <a:spcBef>
          <a:spcPct val="0"/>
        </a:spcBef>
        <a:spcAft>
          <a:spcPct val="0"/>
        </a:spcAft>
        <a:buNone/>
        <a:defRPr sz="39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007745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016125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02387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403225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039995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604774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05612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063865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 descr="图片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687" r="7426" b="928"/>
          <a:stretch>
            <a:fillRect/>
          </a:stretch>
        </p:blipFill>
        <p:spPr bwMode="auto">
          <a:xfrm>
            <a:off x="-57150" y="-39688"/>
            <a:ext cx="24236363" cy="152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5" descr="未标题-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31113"/>
            <a:ext cx="7493001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7" descr="未标题-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675" y="0"/>
            <a:ext cx="50419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ctr" defTabSz="2016125" rtl="0" fontAlgn="base">
        <a:spcBef>
          <a:spcPct val="0"/>
        </a:spcBef>
        <a:spcAft>
          <a:spcPct val="0"/>
        </a:spcAft>
        <a:defRPr sz="97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2pPr>
      <a:lvl3pPr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3pPr>
      <a:lvl4pPr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4pPr>
      <a:lvl5pPr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5pPr>
      <a:lvl6pPr marL="457200"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6pPr>
      <a:lvl7pPr marL="914400"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7pPr>
      <a:lvl8pPr marL="1371600"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8pPr>
      <a:lvl9pPr marL="1828800" algn="ctr" defTabSz="2016125" rtl="0" fontAlgn="base">
        <a:spcBef>
          <a:spcPct val="0"/>
        </a:spcBef>
        <a:spcAft>
          <a:spcPct val="0"/>
        </a:spcAft>
        <a:defRPr sz="97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755650" indent="-755650" algn="l" defTabSz="2016125" rtl="0" fontAlgn="base">
        <a:spcBef>
          <a:spcPct val="44000"/>
        </a:spcBef>
        <a:spcAft>
          <a:spcPct val="0"/>
        </a:spcAft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1pPr>
      <a:lvl2pPr marL="1638300" lvl="1" indent="-628650" algn="l" defTabSz="2016125" rtl="0" fontAlgn="base">
        <a:spcBef>
          <a:spcPct val="44000"/>
        </a:spcBef>
        <a:spcAft>
          <a:spcPct val="0"/>
        </a:spcAft>
        <a:buChar char="–"/>
        <a:defRPr sz="61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950" lvl="2" indent="-504825" algn="l" defTabSz="2016125" rtl="0" fontAlgn="base">
        <a:spcBef>
          <a:spcPct val="44000"/>
        </a:spcBef>
        <a:spcAft>
          <a:spcPct val="0"/>
        </a:spcAft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3pPr>
      <a:lvl4pPr marL="3527425" lvl="3" indent="-503238" algn="l" defTabSz="2016125" rtl="0" fontAlgn="base">
        <a:spcBef>
          <a:spcPct val="44000"/>
        </a:spcBef>
        <a:spcAft>
          <a:spcPct val="0"/>
        </a:spcAft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4535488" lvl="4" indent="-503238" algn="l" defTabSz="2016125" rtl="0" fontAlgn="base">
        <a:spcBef>
          <a:spcPct val="44000"/>
        </a:spcBef>
        <a:spcAft>
          <a:spcPct val="0"/>
        </a:spcAft>
        <a:buChar char="»"/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5544185" lvl="5" indent="-503555" algn="l" defTabSz="2016125" eaLnBrk="1" fontAlgn="base" latinLnBrk="0" hangingPunct="1">
        <a:spcBef>
          <a:spcPct val="44000"/>
        </a:spcBef>
        <a:spcAft>
          <a:spcPct val="0"/>
        </a:spcAft>
        <a:buChar char="»"/>
        <a:defRPr sz="44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6551930" lvl="6" indent="-503555" algn="l" defTabSz="2016125" eaLnBrk="1" fontAlgn="base" latinLnBrk="0" hangingPunct="1">
        <a:spcBef>
          <a:spcPct val="44000"/>
        </a:spcBef>
        <a:spcAft>
          <a:spcPct val="0"/>
        </a:spcAft>
        <a:buChar char="»"/>
        <a:defRPr sz="44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560310" lvl="7" indent="-503555" algn="l" defTabSz="2016125" eaLnBrk="1" fontAlgn="base" latinLnBrk="0" hangingPunct="1">
        <a:spcBef>
          <a:spcPct val="44000"/>
        </a:spcBef>
        <a:spcAft>
          <a:spcPct val="0"/>
        </a:spcAft>
        <a:buChar char="»"/>
        <a:defRPr sz="44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568055" lvl="8" indent="-503555" algn="l" defTabSz="2016125" eaLnBrk="1" fontAlgn="base" latinLnBrk="0" hangingPunct="1">
        <a:spcBef>
          <a:spcPct val="44000"/>
        </a:spcBef>
        <a:spcAft>
          <a:spcPct val="0"/>
        </a:spcAft>
        <a:buChar char="»"/>
        <a:defRPr sz="44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2016125" eaLnBrk="1" fontAlgn="base" latinLnBrk="0" hangingPunct="1">
        <a:spcBef>
          <a:spcPct val="0"/>
        </a:spcBef>
        <a:spcAft>
          <a:spcPct val="0"/>
        </a:spcAft>
        <a:buNone/>
        <a:defRPr sz="39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007745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016125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02387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403225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039995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604774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05612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063865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75" y="5038725"/>
            <a:ext cx="332422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图片 1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213" y="7054850"/>
            <a:ext cx="161766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12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720725"/>
            <a:ext cx="337502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图片 10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879725"/>
            <a:ext cx="3949700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图片 11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470525"/>
            <a:ext cx="2308225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副标题 3074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03800" y="10296525"/>
            <a:ext cx="14112875" cy="258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>
              <a:buFontTx/>
              <a:buNone/>
            </a:pPr>
            <a:r>
              <a:rPr lang="zh-CN" altLang="en-US" sz="4800" b="1">
                <a:solidFill>
                  <a:srgbClr val="4C4C4C"/>
                </a:solidFill>
                <a:latin typeface="微软雅黑" charset="-122"/>
              </a:rPr>
              <a:t>优课联盟课程运营中心</a:t>
            </a:r>
          </a:p>
          <a:p>
            <a:pPr algn="ctr" defTabSz="914400">
              <a:buFontTx/>
              <a:buNone/>
            </a:pPr>
            <a:r>
              <a:rPr lang="zh-CN" altLang="en-US" sz="4800" b="1">
                <a:solidFill>
                  <a:srgbClr val="4C4C4C"/>
                </a:solidFill>
                <a:latin typeface="微软雅黑" charset="-122"/>
              </a:rPr>
              <a:t>深圳市优课在线教育有限公司</a:t>
            </a:r>
          </a:p>
        </p:txBody>
      </p:sp>
      <p:sp>
        <p:nvSpPr>
          <p:cNvPr id="9224" name="标题 3073"/>
          <p:cNvSpPr>
            <a:spLocks noGrp="1" noChangeArrowheads="1"/>
          </p:cNvSpPr>
          <p:nvPr/>
        </p:nvSpPr>
        <p:spPr bwMode="auto">
          <a:xfrm>
            <a:off x="5289550" y="5988050"/>
            <a:ext cx="135921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en-US" altLang="en-US" sz="4800" b="1" dirty="0">
                <a:solidFill>
                  <a:srgbClr val="403F3F"/>
                </a:solidFill>
                <a:latin typeface="Arial Black" charset="0"/>
              </a:rPr>
              <a:t>OPERATION </a:t>
            </a:r>
            <a:r>
              <a:rPr lang="en-US" altLang="zh-CN" sz="4800" b="1" dirty="0" smtClean="0">
                <a:solidFill>
                  <a:srgbClr val="403F3F"/>
                </a:solidFill>
                <a:latin typeface="Arial Black" charset="0"/>
              </a:rPr>
              <a:t>MANNUAL</a:t>
            </a:r>
            <a:r>
              <a:rPr lang="zh-CN" altLang="en-US" sz="4800" b="1" dirty="0" smtClean="0">
                <a:solidFill>
                  <a:srgbClr val="403F3F"/>
                </a:solidFill>
                <a:latin typeface="Arial Black" charset="0"/>
              </a:rPr>
              <a:t> </a:t>
            </a:r>
            <a:r>
              <a:rPr lang="en-US" altLang="zh-CN" sz="4800" b="1" dirty="0" smtClean="0">
                <a:solidFill>
                  <a:srgbClr val="403F3F"/>
                </a:solidFill>
                <a:latin typeface="Arial Black" charset="0"/>
              </a:rPr>
              <a:t>FOR</a:t>
            </a:r>
            <a:r>
              <a:rPr lang="en-US" altLang="en-US" sz="4800" b="1" dirty="0" smtClean="0">
                <a:solidFill>
                  <a:srgbClr val="403F3F"/>
                </a:solidFill>
                <a:latin typeface="Arial Black" charset="0"/>
              </a:rPr>
              <a:t> </a:t>
            </a:r>
            <a:r>
              <a:rPr lang="en-US" altLang="zh-CN" sz="4800" b="1" dirty="0" smtClean="0">
                <a:solidFill>
                  <a:srgbClr val="403F3F"/>
                </a:solidFill>
                <a:latin typeface="Arial Black" charset="0"/>
              </a:rPr>
              <a:t>STUDENTS</a:t>
            </a:r>
            <a:endParaRPr lang="en-US" altLang="en-US" sz="4800" b="1" dirty="0">
              <a:solidFill>
                <a:srgbClr val="403F3F"/>
              </a:solidFill>
              <a:latin typeface="Arial Black" charset="0"/>
            </a:endParaRPr>
          </a:p>
        </p:txBody>
      </p:sp>
      <p:pic>
        <p:nvPicPr>
          <p:cNvPr id="9225" name="图片 8" descr="图层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1650"/>
            <a:ext cx="413861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82625" y="2663825"/>
            <a:ext cx="722313" cy="179388"/>
          </a:xfrm>
          <a:prstGeom prst="rect">
            <a:avLst/>
          </a:prstGeom>
          <a:solidFill>
            <a:srgbClr val="117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4" name="矩形 3"/>
          <p:cNvSpPr/>
          <p:nvPr/>
        </p:nvSpPr>
        <p:spPr>
          <a:xfrm>
            <a:off x="23437850" y="13031788"/>
            <a:ext cx="722313" cy="179387"/>
          </a:xfrm>
          <a:prstGeom prst="rect">
            <a:avLst/>
          </a:prstGeom>
          <a:solidFill>
            <a:srgbClr val="117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" name="矩形 4"/>
          <p:cNvSpPr/>
          <p:nvPr/>
        </p:nvSpPr>
        <p:spPr>
          <a:xfrm>
            <a:off x="23437850" y="13608050"/>
            <a:ext cx="722313" cy="180975"/>
          </a:xfrm>
          <a:prstGeom prst="rect">
            <a:avLst/>
          </a:prstGeom>
          <a:solidFill>
            <a:srgbClr val="117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6" name="矩形 5"/>
          <p:cNvSpPr/>
          <p:nvPr/>
        </p:nvSpPr>
        <p:spPr>
          <a:xfrm>
            <a:off x="5435600" y="5038725"/>
            <a:ext cx="13322300" cy="53975"/>
          </a:xfrm>
          <a:prstGeom prst="rect">
            <a:avLst/>
          </a:prstGeom>
          <a:solidFill>
            <a:srgbClr val="40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7" name="矩形 6"/>
          <p:cNvSpPr/>
          <p:nvPr/>
        </p:nvSpPr>
        <p:spPr>
          <a:xfrm>
            <a:off x="5435600" y="8351838"/>
            <a:ext cx="13322300" cy="53975"/>
          </a:xfrm>
          <a:prstGeom prst="rect">
            <a:avLst/>
          </a:prstGeom>
          <a:solidFill>
            <a:srgbClr val="40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8" name="矩形 7"/>
          <p:cNvSpPr/>
          <p:nvPr/>
        </p:nvSpPr>
        <p:spPr>
          <a:xfrm>
            <a:off x="5435600" y="8569325"/>
            <a:ext cx="13322300" cy="215900"/>
          </a:xfrm>
          <a:prstGeom prst="rect">
            <a:avLst/>
          </a:prstGeom>
          <a:solidFill>
            <a:srgbClr val="40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9232" name="标题 3073"/>
          <p:cNvSpPr>
            <a:spLocks noGrp="1" noChangeArrowheads="1"/>
          </p:cNvSpPr>
          <p:nvPr/>
        </p:nvSpPr>
        <p:spPr bwMode="auto">
          <a:xfrm>
            <a:off x="5003800" y="5053459"/>
            <a:ext cx="138795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zh-CN" altLang="en-US" sz="8800" b="1" dirty="0" smtClean="0">
                <a:solidFill>
                  <a:srgbClr val="403F3F"/>
                </a:solidFill>
                <a:latin typeface="Arial Black" charset="0"/>
              </a:rPr>
              <a:t>优课联盟平台学生使用手册</a:t>
            </a:r>
            <a:endParaRPr lang="en-US" altLang="en-US" sz="8800" b="1" dirty="0">
              <a:solidFill>
                <a:srgbClr val="403F3F"/>
              </a:solidFill>
              <a:latin typeface="Arial Black" charset="0"/>
            </a:endParaRPr>
          </a:p>
        </p:txBody>
      </p:sp>
      <p:sp>
        <p:nvSpPr>
          <p:cNvPr id="9" name="等腰三角形 8"/>
          <p:cNvSpPr/>
          <p:nvPr/>
        </p:nvSpPr>
        <p:spPr>
          <a:xfrm rot="10800000">
            <a:off x="11844338" y="9288463"/>
            <a:ext cx="574675" cy="360362"/>
          </a:xfrm>
          <a:prstGeom prst="triangle">
            <a:avLst/>
          </a:prstGeom>
          <a:solidFill>
            <a:srgbClr val="117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0" name="等腰三角形 9"/>
          <p:cNvSpPr/>
          <p:nvPr/>
        </p:nvSpPr>
        <p:spPr>
          <a:xfrm rot="10800000">
            <a:off x="11898313" y="9575800"/>
            <a:ext cx="466725" cy="265113"/>
          </a:xfrm>
          <a:prstGeom prst="triangle">
            <a:avLst/>
          </a:prstGeom>
          <a:solidFill>
            <a:srgbClr val="117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pic>
        <p:nvPicPr>
          <p:cNvPr id="9235" name="图片 1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975" y="7385050"/>
            <a:ext cx="390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1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263" y="4414838"/>
            <a:ext cx="696912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学分课选课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236701" y="3311203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通过如图的三种方式找到自己想要学习的课程，并点击进入</a:t>
            </a:r>
            <a:endParaRPr lang="zh-CN" altLang="en-US" sz="4000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81" y="3167187"/>
            <a:ext cx="15230689" cy="820891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548069" y="3311204"/>
            <a:ext cx="3888432" cy="7540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19077" y="4535339"/>
            <a:ext cx="14185576" cy="233890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19077" y="7108546"/>
            <a:ext cx="3888432" cy="7540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74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学分课选课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236701" y="3311203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选择需要学习的周期，然后点击加入课程即可选择该门课程进行学习</a:t>
            </a:r>
            <a:endParaRPr lang="zh-CN" altLang="en-US" sz="4000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3311203"/>
            <a:ext cx="14899060" cy="813499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683973" y="7021673"/>
            <a:ext cx="2376264" cy="7540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97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学分课选课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278159" y="3034029"/>
            <a:ext cx="712879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如需退课，在我学的课中，找到需要退课的课程，点击</a:t>
            </a:r>
            <a:r>
              <a:rPr lang="en-US" altLang="zh-CN" sz="4000" kern="100" dirty="0" smtClean="0">
                <a:latin typeface="+mn-ea"/>
                <a:ea typeface="+mn-ea"/>
                <a:cs typeface="Times New Roman" panose="02020603050405020304" pitchFamily="18" charset="0"/>
              </a:rPr>
              <a:t>【</a:t>
            </a:r>
            <a:r>
              <a:rPr lang="zh-CN" altLang="en-US" sz="4000" kern="100" dirty="0" smtClean="0">
                <a:latin typeface="+mn-ea"/>
                <a:ea typeface="+mn-ea"/>
                <a:cs typeface="Times New Roman" panose="02020603050405020304" pitchFamily="18" charset="0"/>
              </a:rPr>
              <a:t>申请退课</a:t>
            </a:r>
            <a:r>
              <a:rPr lang="en-US" altLang="zh-CN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】</a:t>
            </a: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，</a:t>
            </a:r>
            <a:r>
              <a:rPr lang="zh-CN" altLang="en-US" sz="4000" kern="100" dirty="0" smtClean="0">
                <a:latin typeface="SimSun" charset="-122"/>
                <a:ea typeface="SimSun" charset="-122"/>
                <a:cs typeface="SimSun" charset="-122"/>
              </a:rPr>
              <a:t>点击“获取验证码”后输入手机收到的验证码，并点击确认。</a:t>
            </a:r>
            <a:endParaRPr lang="en-US" altLang="zh-CN" sz="4000" kern="100" dirty="0" smtClean="0">
              <a:latin typeface="SimSun" charset="-122"/>
              <a:ea typeface="SimSun" charset="-122"/>
              <a:cs typeface="SimSun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CN" sz="4000" kern="100" dirty="0">
              <a:latin typeface="SimSun" charset="-122"/>
              <a:ea typeface="SimSun" charset="-122"/>
              <a:cs typeface="SimSun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退课后，所有学习记录将被清空，并且无法恢复！</a:t>
            </a:r>
            <a:endParaRPr lang="en-US" altLang="zh-CN" sz="4000" kern="100" dirty="0" smtClean="0">
              <a:solidFill>
                <a:srgbClr val="FF0000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zh-CN" altLang="en-US" sz="4000" kern="100" dirty="0" smtClean="0">
              <a:latin typeface="SimSun" charset="-122"/>
              <a:ea typeface="SimSun" charset="-122"/>
              <a:cs typeface="SimSun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zh-CN" altLang="en-US" sz="4000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99" y="3034030"/>
            <a:ext cx="14932287" cy="46614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198" y="7559675"/>
            <a:ext cx="7437504" cy="54006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4364492" y="4463331"/>
            <a:ext cx="1628999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4" name="直接箭头连接符 4"/>
          <p:cNvCxnSpPr/>
          <p:nvPr/>
        </p:nvCxnSpPr>
        <p:spPr>
          <a:xfrm flipH="1">
            <a:off x="10516776" y="5212352"/>
            <a:ext cx="3847716" cy="27395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70641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236701" y="3311203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在个人中心中，查看我学的课，点击</a:t>
            </a:r>
            <a:r>
              <a:rPr lang="en-US" altLang="zh-CN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【</a:t>
            </a: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继续学习</a:t>
            </a:r>
            <a:r>
              <a:rPr lang="en-US" altLang="zh-CN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】</a:t>
            </a: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，进入学习页面</a:t>
            </a:r>
            <a:endParaRPr lang="zh-CN" altLang="en-US" sz="4000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192" y="3297374"/>
            <a:ext cx="14804008" cy="73586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639933" y="9071843"/>
            <a:ext cx="1876688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08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380717" y="3597818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在学习页面，点击</a:t>
            </a:r>
            <a:r>
              <a:rPr lang="en-US" altLang="zh-CN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【</a:t>
            </a: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开始学习</a:t>
            </a:r>
            <a:r>
              <a:rPr lang="en-US" altLang="zh-CN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】</a:t>
            </a: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，进入最近正在学习的课程</a:t>
            </a:r>
            <a:endParaRPr lang="zh-CN" altLang="en-US" sz="4000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567925" y="9287867"/>
            <a:ext cx="1876688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56" y="3490058"/>
            <a:ext cx="15240393" cy="781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308709" y="2784073"/>
            <a:ext cx="7488832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+mj-ea"/>
                <a:ea typeface="+mj-ea"/>
              </a:rPr>
              <a:t>右侧栏有三个标签：目录、笔记、提问，默认展示第一个章节目录内容</a:t>
            </a:r>
            <a:endParaRPr lang="en-US" altLang="zh-CN" sz="4000" dirty="0" smtClean="0">
              <a:latin typeface="+mj-ea"/>
              <a:ea typeface="+mj-ea"/>
            </a:endParaRPr>
          </a:p>
          <a:p>
            <a:endParaRPr lang="en-US" altLang="zh-CN" sz="4000" dirty="0" smtClean="0">
              <a:latin typeface="+mj-ea"/>
              <a:ea typeface="+mj-ea"/>
            </a:endParaRPr>
          </a:p>
          <a:p>
            <a:r>
              <a:rPr lang="zh-CN" altLang="en-US" sz="4000" dirty="0" smtClean="0">
                <a:latin typeface="+mj-ea"/>
                <a:ea typeface="+mj-ea"/>
              </a:rPr>
              <a:t>右侧目录会显示章节的学习资源，类型有视频、文本、附件、讨论、测验五类，每个章节有</a:t>
            </a:r>
            <a:r>
              <a:rPr lang="en-US" altLang="zh-CN" sz="4000" dirty="0" smtClean="0">
                <a:latin typeface="+mj-ea"/>
                <a:ea typeface="+mj-ea"/>
              </a:rPr>
              <a:t>1</a:t>
            </a:r>
            <a:r>
              <a:rPr lang="zh-CN" altLang="en-US" sz="4000" dirty="0" smtClean="0">
                <a:latin typeface="+mj-ea"/>
                <a:ea typeface="+mj-ea"/>
              </a:rPr>
              <a:t>个或多个资源。</a:t>
            </a:r>
            <a:endParaRPr lang="en-US" altLang="zh-CN" sz="4000" dirty="0" smtClean="0">
              <a:latin typeface="+mj-ea"/>
              <a:ea typeface="+mj-ea"/>
            </a:endParaRPr>
          </a:p>
          <a:p>
            <a:endParaRPr lang="en-US" altLang="zh-CN" sz="4000" dirty="0" smtClean="0">
              <a:latin typeface="+mj-ea"/>
              <a:ea typeface="+mj-ea"/>
            </a:endParaRPr>
          </a:p>
          <a:p>
            <a:r>
              <a:rPr lang="zh-CN" altLang="en-US" sz="4000" dirty="0" smtClean="0">
                <a:latin typeface="+mj-ea"/>
                <a:ea typeface="+mj-ea"/>
              </a:rPr>
              <a:t>课程资源标注任务点的，必须完成，</a:t>
            </a:r>
            <a:r>
              <a:rPr lang="zh-CN" altLang="en-US" sz="4000" dirty="0" smtClean="0">
                <a:latin typeface="+mj-ea"/>
                <a:ea typeface="+mj-ea"/>
                <a:sym typeface="+mn-ea"/>
              </a:rPr>
              <a:t>任务点完成后，该项后面会打绿色√</a:t>
            </a:r>
            <a:endParaRPr lang="zh-CN" altLang="en-US" sz="4000" dirty="0" smtClean="0">
              <a:latin typeface="+mj-ea"/>
              <a:ea typeface="+mj-ea"/>
            </a:endParaRPr>
          </a:p>
          <a:p>
            <a:endParaRPr lang="en-US" altLang="zh-CN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567925" y="9287867"/>
            <a:ext cx="1876688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2951163"/>
            <a:ext cx="14969876" cy="717540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1333985" y="5759475"/>
            <a:ext cx="2094403" cy="38884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49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668749" y="3383211"/>
            <a:ext cx="71287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点击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笔记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】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标签：可在输入框中记录课堂学习笔记，以便复习查阅</a:t>
            </a:r>
            <a:endParaRPr lang="en-US" altLang="zh-CN" sz="4000" dirty="0" smtClean="0">
              <a:latin typeface="SimSun" charset="-122"/>
              <a:ea typeface="SimSun" charset="-122"/>
              <a:cs typeface="SimSun" charset="-122"/>
            </a:endParaRPr>
          </a:p>
          <a:p>
            <a:endParaRPr lang="en-US" altLang="zh-CN" sz="40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点击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我的笔记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】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查看所有我记过的笔记</a:t>
            </a:r>
            <a:endParaRPr lang="en-US" altLang="zh-CN" sz="4000" dirty="0" smtClean="0">
              <a:latin typeface="SimSun" charset="-122"/>
              <a:ea typeface="SimSun" charset="-122"/>
              <a:cs typeface="SimSun" charset="-122"/>
            </a:endParaRPr>
          </a:p>
          <a:p>
            <a:endParaRPr lang="en-US" altLang="zh-CN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26" y="3383211"/>
            <a:ext cx="15584572" cy="777686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010276" y="9719915"/>
            <a:ext cx="1036690" cy="3919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484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308709" y="3550187"/>
            <a:ext cx="74888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点击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提问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】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标签：可在输入框中向老师发起提问</a:t>
            </a:r>
            <a:endParaRPr lang="en-US" altLang="zh-CN" sz="4000" dirty="0" smtClean="0">
              <a:latin typeface="SimSun" charset="-122"/>
              <a:ea typeface="SimSun" charset="-122"/>
              <a:cs typeface="SimSun" charset="-122"/>
            </a:endParaRPr>
          </a:p>
          <a:p>
            <a:endParaRPr lang="en-US" altLang="zh-CN" sz="40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点击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全部讨论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】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，可查看该章节全部讨论</a:t>
            </a:r>
            <a:endParaRPr lang="en-US" altLang="zh-CN" sz="4000" dirty="0" smtClean="0">
              <a:latin typeface="SimSun" charset="-122"/>
              <a:ea typeface="SimSun" charset="-122"/>
              <a:cs typeface="SimSun" charset="-122"/>
            </a:endParaRPr>
          </a:p>
          <a:p>
            <a:endParaRPr lang="en-US" altLang="zh-CN" sz="4000" dirty="0" smtClean="0">
              <a:latin typeface="+mj-ea"/>
              <a:ea typeface="+mj-ea"/>
            </a:endParaRPr>
          </a:p>
          <a:p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在本章其他问题可以查看其它同学的提问</a:t>
            </a:r>
          </a:p>
          <a:p>
            <a:endParaRPr lang="en-US" altLang="zh-CN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3536301"/>
            <a:ext cx="15181018" cy="7551766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836101" y="9791923"/>
            <a:ext cx="1295574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22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448" y="3217541"/>
            <a:ext cx="17781850" cy="91666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249918" y="3370099"/>
            <a:ext cx="4259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在课程主页，点击</a:t>
            </a:r>
            <a:r>
              <a:rPr lang="zh-CN" altLang="en-US" sz="4000" dirty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【课程公告】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，可查看当前课程的全部公告</a:t>
            </a:r>
          </a:p>
        </p:txBody>
      </p:sp>
    </p:spTree>
    <p:extLst>
      <p:ext uri="{BB962C8B-B14F-4D97-AF65-F5344CB8AC3E}">
        <p14:creationId xmlns:p14="http://schemas.microsoft.com/office/powerpoint/2010/main" val="8363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249918" y="3586123"/>
            <a:ext cx="4259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在课程主页，点击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【直播】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，可查看当前课程的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全部直播课</a:t>
            </a:r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13" y="3434709"/>
            <a:ext cx="17899290" cy="988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0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1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14313"/>
            <a:ext cx="300037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图片 10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1582738"/>
            <a:ext cx="244157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图片 8" descr="图层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025" y="13463588"/>
            <a:ext cx="27670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259037" y="2807147"/>
            <a:ext cx="16418644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117DED"/>
              </a:buClr>
              <a:buFont typeface="Wingdings" charset="2"/>
              <a:buChar char="n"/>
            </a:pPr>
            <a:r>
              <a:rPr kumimoji="1" lang="zh-CN" altLang="en-US" sz="6000" dirty="0" smtClean="0"/>
              <a:t> 访问网站</a:t>
            </a:r>
            <a:endParaRPr kumimoji="1" lang="en-US" altLang="zh-CN" sz="6000" dirty="0" smtClean="0"/>
          </a:p>
          <a:p>
            <a:pPr marL="571500" indent="-571500">
              <a:lnSpc>
                <a:spcPct val="150000"/>
              </a:lnSpc>
              <a:buClr>
                <a:srgbClr val="117DED"/>
              </a:buClr>
              <a:buFont typeface="Wingdings" charset="2"/>
              <a:buChar char="n"/>
            </a:pPr>
            <a:r>
              <a:rPr kumimoji="1" lang="zh-CN" altLang="en-US" sz="6000" dirty="0" smtClean="0"/>
              <a:t> 平台注册</a:t>
            </a:r>
            <a:endParaRPr kumimoji="1" lang="en-US" altLang="zh-CN" sz="6000" dirty="0" smtClean="0"/>
          </a:p>
          <a:p>
            <a:pPr marL="571500" indent="-571500">
              <a:lnSpc>
                <a:spcPct val="150000"/>
              </a:lnSpc>
              <a:buClr>
                <a:srgbClr val="117DED"/>
              </a:buClr>
              <a:buFont typeface="Wingdings" charset="2"/>
              <a:buChar char="n"/>
            </a:pPr>
            <a:r>
              <a:rPr kumimoji="1" lang="zh-CN" altLang="en-US" sz="6000" dirty="0" smtClean="0"/>
              <a:t> 用户登录</a:t>
            </a:r>
            <a:endParaRPr kumimoji="1" lang="en-US" altLang="zh-CN" sz="6000" dirty="0" smtClean="0"/>
          </a:p>
          <a:p>
            <a:pPr marL="571500" indent="-571500">
              <a:lnSpc>
                <a:spcPct val="150000"/>
              </a:lnSpc>
              <a:buClr>
                <a:srgbClr val="117DED"/>
              </a:buClr>
              <a:buFont typeface="Wingdings" charset="2"/>
              <a:buChar char="n"/>
            </a:pPr>
            <a:r>
              <a:rPr kumimoji="1" lang="zh-CN" altLang="en-US" sz="6000" dirty="0" smtClean="0"/>
              <a:t> 学生认证</a:t>
            </a:r>
            <a:endParaRPr kumimoji="1" lang="en-US" altLang="zh-CN" sz="6000" dirty="0" smtClean="0"/>
          </a:p>
          <a:p>
            <a:pPr marL="571500" indent="-571500">
              <a:lnSpc>
                <a:spcPct val="150000"/>
              </a:lnSpc>
              <a:buClr>
                <a:srgbClr val="117DED"/>
              </a:buClr>
              <a:buFont typeface="Wingdings" charset="2"/>
              <a:buChar char="n"/>
            </a:pPr>
            <a:r>
              <a:rPr kumimoji="1" lang="zh-CN" altLang="en-US" sz="6000" dirty="0" smtClean="0"/>
              <a:t> 学分课选课</a:t>
            </a:r>
            <a:endParaRPr kumimoji="1" lang="en-US" altLang="zh-CN" sz="6000" dirty="0" smtClean="0"/>
          </a:p>
          <a:p>
            <a:pPr marL="571500" indent="-571500">
              <a:lnSpc>
                <a:spcPct val="150000"/>
              </a:lnSpc>
              <a:buClr>
                <a:srgbClr val="117DED"/>
              </a:buClr>
              <a:buFont typeface="Wingdings" charset="2"/>
              <a:buChar char="n"/>
            </a:pPr>
            <a:r>
              <a:rPr kumimoji="1" lang="zh-CN" altLang="en-US" sz="6000" dirty="0" smtClean="0"/>
              <a:t> 课程学习</a:t>
            </a:r>
            <a:endParaRPr kumimoji="1" lang="en-US" altLang="zh-CN" sz="6000" dirty="0" smtClean="0"/>
          </a:p>
          <a:p>
            <a:pPr marL="571500" indent="-571500">
              <a:lnSpc>
                <a:spcPct val="150000"/>
              </a:lnSpc>
              <a:buClr>
                <a:srgbClr val="117DED"/>
              </a:buClr>
              <a:buFont typeface="Wingdings" charset="2"/>
              <a:buChar char="n"/>
            </a:pPr>
            <a:r>
              <a:rPr kumimoji="1" lang="zh-CN" altLang="en-US" sz="6000" dirty="0" smtClean="0"/>
              <a:t> 问题咨询</a:t>
            </a:r>
            <a:endParaRPr kumimoji="1" lang="zh-CN" altLang="en-US" sz="6000" dirty="0"/>
          </a:p>
        </p:txBody>
      </p:sp>
      <p:sp>
        <p:nvSpPr>
          <p:cNvPr id="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内容大纲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347889" y="3442108"/>
            <a:ext cx="4259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在课程主页，点击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【章节目录】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可快速查看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当前课程的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全部章节并进入</a:t>
            </a:r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b="1938"/>
          <a:stretch/>
        </p:blipFill>
        <p:spPr>
          <a:xfrm>
            <a:off x="1154582" y="3490267"/>
            <a:ext cx="17586493" cy="70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036901" y="3231134"/>
            <a:ext cx="5616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在课程主页，点击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【课程文档】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可查看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当前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课程老师上传的全部文档</a:t>
            </a:r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b="2271"/>
          <a:stretch/>
        </p:blipFill>
        <p:spPr>
          <a:xfrm>
            <a:off x="1041399" y="3217257"/>
            <a:ext cx="16559401" cy="86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036901" y="3879206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在课程主页，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点击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课堂笔记】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可查看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当前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课程我记录的所有笔记</a:t>
            </a:r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06" y="3418259"/>
            <a:ext cx="16702710" cy="99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036901" y="3538546"/>
            <a:ext cx="56166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，查看课程讨论下的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学生提问】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随堂讨论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】【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综合讨论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】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，可查看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当前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课程下所有课程讨论模块</a:t>
            </a:r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99" y="3330583"/>
            <a:ext cx="16787503" cy="102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036901" y="3440478"/>
            <a:ext cx="56166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，查看考核下的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测验】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，可查看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当前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课程下测验模块的相关内容，并进入完成测验</a:t>
            </a:r>
            <a:endParaRPr lang="en-US" altLang="zh-CN" sz="4000" dirty="0" smtClean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  <a:p>
            <a:endParaRPr lang="en-US" altLang="zh-CN" sz="4000" dirty="0">
              <a:latin typeface="SimSun" charset="-122"/>
              <a:ea typeface="SimSun" charset="-122"/>
              <a:cs typeface="SimSun" charset="-122"/>
            </a:endParaRPr>
          </a:p>
          <a:p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623" y="3419971"/>
            <a:ext cx="16322559" cy="99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68749" y="3428331"/>
            <a:ext cx="5616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，查看考核下的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作业】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，可查看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当前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课程下作业模块的相关内容，并进入完成作业</a:t>
            </a:r>
            <a:endParaRPr lang="en-US" altLang="zh-CN" sz="4000" dirty="0">
              <a:latin typeface="SimSun" charset="-122"/>
              <a:ea typeface="SimSun" charset="-122"/>
              <a:cs typeface="SimSun" charset="-122"/>
            </a:endParaRPr>
          </a:p>
          <a:p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25105"/>
          <a:stretch/>
        </p:blipFill>
        <p:spPr>
          <a:xfrm>
            <a:off x="1041400" y="3321075"/>
            <a:ext cx="13467109" cy="1129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8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652525" y="3383211"/>
            <a:ext cx="8496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，查看考核下的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考试】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，可查看</a:t>
            </a:r>
            <a:r>
              <a:rPr lang="zh-CN" altLang="en-US" sz="4000" dirty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当前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课程下的考试，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点击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开始考试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</a:rPr>
              <a:t>】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进行考试，考试前需要阅读考试须知后方可开始考试</a:t>
            </a:r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22864" r="2376"/>
          <a:stretch/>
        </p:blipFill>
        <p:spPr>
          <a:xfrm>
            <a:off x="1009902" y="3383211"/>
            <a:ext cx="13138567" cy="114492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061" y="7343651"/>
            <a:ext cx="12198832" cy="648072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25746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00397" y="3311203"/>
            <a:ext cx="8968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如果老师设置了考试前必须进行人脸识别，则需要录入人脸识别信息然后才能参加考试</a:t>
            </a:r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20502" t="17283" r="19881" b="48662"/>
          <a:stretch/>
        </p:blipFill>
        <p:spPr>
          <a:xfrm>
            <a:off x="1187029" y="3193886"/>
            <a:ext cx="11449272" cy="48965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b="21105"/>
          <a:stretch/>
        </p:blipFill>
        <p:spPr>
          <a:xfrm>
            <a:off x="1187029" y="8090431"/>
            <a:ext cx="11409939" cy="631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324933" y="3568972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按照章节进度完成试卷，并提交试卷。</a:t>
            </a:r>
            <a:endParaRPr lang="zh-CN" altLang="en-US" sz="4000" dirty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69" y="3568973"/>
            <a:ext cx="17023010" cy="78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8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课程学习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24963" t="1865" r="3962"/>
          <a:stretch/>
        </p:blipFill>
        <p:spPr>
          <a:xfrm>
            <a:off x="1147197" y="3503878"/>
            <a:ext cx="13072857" cy="1140061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832564" y="4607347"/>
            <a:ext cx="1008112" cy="51125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156581" y="3630603"/>
            <a:ext cx="721931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在课程主页，可以查看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线上成绩进度】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了解自己的学习情况</a:t>
            </a:r>
            <a:endParaRPr lang="en-US" altLang="zh-CN" sz="4000" dirty="0" smtClean="0">
              <a:latin typeface="SimSun" charset="-122"/>
              <a:ea typeface="SimSun" charset="-122"/>
              <a:cs typeface="SimSun" charset="-122"/>
            </a:endParaRPr>
          </a:p>
          <a:p>
            <a:endParaRPr lang="en-US" altLang="zh-CN" sz="4000" dirty="0">
              <a:latin typeface="SimSun" charset="-122"/>
              <a:ea typeface="SimSun" charset="-122"/>
              <a:cs typeface="SimSun" charset="-122"/>
            </a:endParaRPr>
          </a:p>
          <a:p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课程</a:t>
            </a:r>
            <a:r>
              <a:rPr lang="zh-CN" altLang="en-US" sz="4000" dirty="0">
                <a:latin typeface="SimSun" charset="-122"/>
                <a:ea typeface="SimSun" charset="-122"/>
                <a:cs typeface="SimSun" charset="-122"/>
              </a:rPr>
              <a:t>进度和成绩是根据老师发布课程时设定的考核标准计算而来，根据课程不同，考核标准为签到、视频、作业、测验、讨论、考试中的一项或几项，各项加权得分之和即为当前成绩。</a:t>
            </a:r>
          </a:p>
        </p:txBody>
      </p:sp>
    </p:spTree>
    <p:extLst>
      <p:ext uri="{BB962C8B-B14F-4D97-AF65-F5344CB8AC3E}">
        <p14:creationId xmlns:p14="http://schemas.microsoft.com/office/powerpoint/2010/main" val="11204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访问网站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99" y="3417888"/>
            <a:ext cx="16203413" cy="965564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60837" y="3439806"/>
            <a:ext cx="64455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、使用谷歌</a:t>
            </a:r>
            <a:r>
              <a:rPr lang="zh-CN" altLang="zh-CN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浏览器</a:t>
            </a:r>
          </a:p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2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、</a:t>
            </a:r>
            <a:r>
              <a:rPr lang="zh-CN" altLang="zh-CN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输入网址</a:t>
            </a:r>
            <a:r>
              <a:rPr lang="en-US" altLang="zh-CN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uooc.net.cn</a:t>
            </a:r>
            <a:r>
              <a:rPr lang="en-US" altLang="zh-CN" sz="40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 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进</a:t>
            </a:r>
            <a:r>
              <a:rPr lang="zh-CN" altLang="zh-CN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入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平台</a:t>
            </a:r>
            <a:endParaRPr lang="en-US" altLang="zh-CN" sz="4000" dirty="0" smtClean="0">
              <a:solidFill>
                <a:schemeClr val="tx1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4000" dirty="0">
                <a:latin typeface="SimSun" charset="-122"/>
                <a:ea typeface="SimSun" charset="-122"/>
                <a:cs typeface="SimSun" charset="-122"/>
              </a:rPr>
              <a:t>3</a:t>
            </a:r>
            <a:r>
              <a:rPr lang="zh-CN" altLang="en-US" sz="40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、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</a:rPr>
              <a:t>收藏该网站到书签栏，方便以后使用</a:t>
            </a:r>
            <a:endParaRPr kumimoji="1" lang="zh-CN" altLang="en-US" sz="4000" dirty="0">
              <a:latin typeface="SimSun" charset="-122"/>
              <a:ea typeface="SimSun" charset="-122"/>
              <a:cs typeface="SimSun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67150" y="3417888"/>
            <a:ext cx="3312790" cy="54138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问题咨询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52" y="3527227"/>
            <a:ext cx="17452805" cy="1004607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516621" y="5183411"/>
            <a:ext cx="1800200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93085" y="3572502"/>
            <a:ext cx="38884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  <a:sym typeface="Wingdings" panose="05000000000000000000" charset="0"/>
              </a:rPr>
              <a:t>点击右下角悬浮窗【优课帮帮】，进入帮助中心，查看热门问题和平台使用手册。如果没有解决问题，则点击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  <a:sym typeface="Wingdings" panose="05000000000000000000" charset="0"/>
              </a:rPr>
              <a:t>【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  <a:sym typeface="Wingdings" panose="05000000000000000000" charset="0"/>
              </a:rPr>
              <a:t>我要提问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  <a:sym typeface="Wingdings" panose="05000000000000000000" charset="0"/>
              </a:rPr>
              <a:t>】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  <a:sym typeface="Wingdings" panose="05000000000000000000" charset="0"/>
              </a:rPr>
              <a:t>进一步描述问题。</a:t>
            </a:r>
            <a:endParaRPr kumimoji="1"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7676861" y="11088067"/>
            <a:ext cx="845856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问题咨询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07" y="3418259"/>
            <a:ext cx="16636097" cy="961402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5228589" y="11160075"/>
            <a:ext cx="1800200" cy="7200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756981" y="3463534"/>
            <a:ext cx="4896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  <a:sym typeface="Wingdings" panose="05000000000000000000" charset="0"/>
              </a:rPr>
              <a:t>点击网站底部的【在线</a:t>
            </a:r>
            <a:r>
              <a:rPr lang="en-US" altLang="zh-CN" sz="4000" dirty="0" smtClean="0">
                <a:latin typeface="SimSun" charset="-122"/>
                <a:ea typeface="SimSun" charset="-122"/>
                <a:cs typeface="SimSun" charset="-122"/>
                <a:sym typeface="Wingdings" panose="05000000000000000000" charset="0"/>
              </a:rPr>
              <a:t>QQ</a:t>
            </a:r>
            <a:r>
              <a:rPr lang="zh-CN" altLang="en-US" sz="4000" dirty="0" smtClean="0">
                <a:latin typeface="SimSun" charset="-122"/>
                <a:ea typeface="SimSun" charset="-122"/>
                <a:cs typeface="SimSun" charset="-122"/>
                <a:sym typeface="Wingdings" panose="05000000000000000000" charset="0"/>
              </a:rPr>
              <a:t>客服】，可以与优课平台的人工客服进行沟通解决问题。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469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11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7099300"/>
            <a:ext cx="22780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图片 11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313" y="3713163"/>
            <a:ext cx="37592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图片 1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00" y="5732463"/>
            <a:ext cx="248761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10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913" y="5605463"/>
            <a:ext cx="403066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文本框 2"/>
          <p:cNvSpPr txBox="1">
            <a:spLocks noChangeArrowheads="1"/>
          </p:cNvSpPr>
          <p:nvPr/>
        </p:nvSpPr>
        <p:spPr bwMode="auto">
          <a:xfrm>
            <a:off x="7854950" y="5605463"/>
            <a:ext cx="8783638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zh-CN" sz="13800" b="1">
                <a:solidFill>
                  <a:srgbClr val="4C4C4C"/>
                </a:solidFill>
                <a:latin typeface="微软雅黑" charset="-122"/>
              </a:rPr>
              <a:t>谢谢观看</a:t>
            </a:r>
          </a:p>
          <a:p>
            <a:pPr algn="dist"/>
            <a:endParaRPr lang="zh-CN" altLang="zh-CN" sz="13800" b="1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9462" name="文本框 3"/>
          <p:cNvSpPr txBox="1">
            <a:spLocks noChangeArrowheads="1"/>
          </p:cNvSpPr>
          <p:nvPr/>
        </p:nvSpPr>
        <p:spPr bwMode="auto">
          <a:xfrm>
            <a:off x="7475538" y="7970838"/>
            <a:ext cx="90566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lvl="1" algn="dist"/>
            <a:r>
              <a:rPr lang="en-US" altLang="zh-CN" sz="4000" b="1">
                <a:solidFill>
                  <a:srgbClr val="666666"/>
                </a:solidFill>
                <a:latin typeface="Arial Black" charset="0"/>
              </a:rPr>
              <a:t>THANKS </a:t>
            </a:r>
            <a:r>
              <a:rPr lang="en-US" altLang="zh-CN" sz="4000" b="1">
                <a:solidFill>
                  <a:srgbClr val="1175ED"/>
                </a:solidFill>
                <a:latin typeface="Arial Black" charset="0"/>
              </a:rPr>
              <a:t>FOR</a:t>
            </a:r>
            <a:r>
              <a:rPr lang="en-US" altLang="zh-CN" sz="4000" b="1">
                <a:solidFill>
                  <a:srgbClr val="666666"/>
                </a:solidFill>
                <a:latin typeface="Arial Black" charset="0"/>
              </a:rPr>
              <a:t> WATCHING</a:t>
            </a:r>
            <a:r>
              <a:rPr lang="en-US" altLang="zh-CN" sz="4000" b="1">
                <a:solidFill>
                  <a:srgbClr val="403F3F"/>
                </a:solidFill>
                <a:latin typeface="Arial Black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平台注册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99" y="3095179"/>
            <a:ext cx="14763253" cy="40979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157" y="5284009"/>
            <a:ext cx="10636127" cy="92604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092685" y="3100884"/>
            <a:ext cx="777686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zh-CN" altLang="en-US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、点击网站右上角</a:t>
            </a:r>
            <a:r>
              <a:rPr lang="zh-CN" altLang="en-US" sz="4000" kern="1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【注册】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2</a:t>
            </a:r>
            <a:r>
              <a:rPr lang="zh-CN" altLang="en-US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、输入邮箱作为账号；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3</a:t>
            </a:r>
            <a:r>
              <a:rPr lang="zh-CN" altLang="en-US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、点击“获取验证码”，输入邮箱中收到的验证码；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4</a:t>
            </a:r>
            <a:r>
              <a:rPr lang="zh-CN" altLang="en-US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、设置密码，</a:t>
            </a:r>
            <a:r>
              <a:rPr lang="zh-CN" altLang="en-US" sz="4000" kern="100" dirty="0" smtClean="0">
                <a:latin typeface="SimSun" charset="-122"/>
                <a:ea typeface="SimSun" charset="-122"/>
                <a:cs typeface="SimSun" charset="-122"/>
              </a:rPr>
              <a:t>并</a:t>
            </a:r>
            <a:r>
              <a:rPr lang="zh-CN" altLang="en-US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再输入一次确认；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5</a:t>
            </a:r>
            <a:r>
              <a:rPr lang="zh-CN" altLang="en-US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、点击“立即注册”完成注册</a:t>
            </a:r>
          </a:p>
          <a:p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4508509" y="3417888"/>
            <a:ext cx="648072" cy="6473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2" name="直接箭头连接符 4"/>
          <p:cNvCxnSpPr/>
          <p:nvPr/>
        </p:nvCxnSpPr>
        <p:spPr>
          <a:xfrm flipH="1">
            <a:off x="11916222" y="4065229"/>
            <a:ext cx="2592287" cy="17662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9359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用户登录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99" y="3095179"/>
            <a:ext cx="14763253" cy="40979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092685" y="3100884"/>
            <a:ext cx="7776864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100" dirty="0" smtClean="0">
                <a:solidFill>
                  <a:schemeClr val="tx1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1</a:t>
            </a:r>
            <a:r>
              <a:rPr lang="zh-CN" altLang="en-US" sz="4000" kern="100" dirty="0" smtClean="0">
                <a:solidFill>
                  <a:schemeClr val="tx1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、点击主页右上方的</a:t>
            </a:r>
            <a:r>
              <a:rPr lang="en-US" altLang="zh-CN" sz="4000" kern="100" dirty="0" smtClean="0">
                <a:solidFill>
                  <a:srgbClr val="FF0000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kern="100" dirty="0" smtClean="0">
                <a:solidFill>
                  <a:srgbClr val="FF0000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登录</a:t>
            </a:r>
            <a:r>
              <a:rPr lang="en-US" altLang="zh-CN" sz="4000" kern="100" dirty="0" smtClean="0">
                <a:solidFill>
                  <a:srgbClr val="FF0000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】</a:t>
            </a:r>
            <a:r>
              <a:rPr lang="zh-CN" altLang="en-US" sz="4000" kern="100" dirty="0" smtClean="0">
                <a:solidFill>
                  <a:schemeClr val="tx1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按钮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100" dirty="0" smtClean="0">
                <a:solidFill>
                  <a:schemeClr val="tx1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2</a:t>
            </a:r>
            <a:r>
              <a:rPr lang="zh-CN" altLang="en-US" sz="4000" kern="100" dirty="0" smtClean="0">
                <a:solidFill>
                  <a:schemeClr val="tx1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、输入账号及密码，拖动滑块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3</a:t>
            </a:r>
            <a:r>
              <a:rPr lang="zh-CN" altLang="en-US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、点击“登录”</a:t>
            </a:r>
            <a:r>
              <a:rPr lang="zh-CN" altLang="en-US" sz="4000" kern="100" dirty="0" smtClean="0">
                <a:solidFill>
                  <a:schemeClr val="tx1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进行登录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100" dirty="0" smtClean="0">
                <a:solidFill>
                  <a:schemeClr val="tx1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4</a:t>
            </a:r>
            <a:r>
              <a:rPr lang="zh-CN" altLang="en-US" sz="4000" kern="100" dirty="0" smtClean="0">
                <a:solidFill>
                  <a:schemeClr val="tx1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、或使用第三方账户进行登录</a:t>
            </a:r>
          </a:p>
          <a:p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3647678" y="3417888"/>
            <a:ext cx="648072" cy="64734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036" y="5478457"/>
            <a:ext cx="10978152" cy="9065994"/>
          </a:xfrm>
          <a:prstGeom prst="rect">
            <a:avLst/>
          </a:prstGeom>
        </p:spPr>
      </p:pic>
      <p:cxnSp>
        <p:nvCxnSpPr>
          <p:cNvPr id="12" name="直接箭头连接符 4"/>
          <p:cNvCxnSpPr/>
          <p:nvPr/>
        </p:nvCxnSpPr>
        <p:spPr>
          <a:xfrm flipH="1">
            <a:off x="11055391" y="4082288"/>
            <a:ext cx="2592287" cy="17662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6417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学生认证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3095179"/>
            <a:ext cx="14928760" cy="892899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244813" y="3239195"/>
            <a:ext cx="5616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solidFill>
                  <a:schemeClr val="tx1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任选一门学分课，弹出如图所示的提示，然后点击</a:t>
            </a:r>
            <a:r>
              <a:rPr lang="en-US" altLang="zh-CN" sz="4000" kern="100" dirty="0" smtClean="0">
                <a:solidFill>
                  <a:srgbClr val="FF0000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【</a:t>
            </a:r>
            <a:r>
              <a:rPr lang="zh-CN" altLang="en-US" sz="4000" kern="100" dirty="0" smtClean="0">
                <a:solidFill>
                  <a:srgbClr val="FF0000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去认证</a:t>
            </a:r>
            <a:r>
              <a:rPr lang="en-US" altLang="zh-CN" sz="4000" kern="100" dirty="0" smtClean="0">
                <a:solidFill>
                  <a:srgbClr val="FF0000"/>
                </a:solidFill>
                <a:effectLst/>
                <a:latin typeface="SimSun" charset="-122"/>
                <a:ea typeface="SimSun" charset="-122"/>
                <a:cs typeface="SimSun" charset="-122"/>
              </a:rPr>
              <a:t>】</a:t>
            </a:r>
            <a:r>
              <a:rPr lang="zh-CN" altLang="en-US" sz="4000" kern="100" dirty="0" smtClean="0">
                <a:effectLst/>
                <a:latin typeface="SimSun" charset="-122"/>
                <a:ea typeface="SimSun" charset="-122"/>
                <a:cs typeface="SimSun" charset="-122"/>
              </a:rPr>
              <a:t>跳转到学生认证界面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35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学生认证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236701" y="3311203"/>
            <a:ext cx="7128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latin typeface="SimSun" charset="-122"/>
                <a:ea typeface="SimSun" charset="-122"/>
                <a:cs typeface="SimSun" charset="-122"/>
              </a:rPr>
              <a:t>输入真实姓名、选择所在高校、学院、专业，输入学号，选择上传学生证，并且验证您的手机号码</a:t>
            </a:r>
            <a:endParaRPr lang="en-US" altLang="zh-CN" sz="4000" kern="100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3311203"/>
            <a:ext cx="14589214" cy="88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学生认证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236701" y="3311203"/>
            <a:ext cx="712879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solidFill>
                  <a:schemeClr val="tx1"/>
                </a:solidFill>
                <a:latin typeface="SimSun" charset="-122"/>
                <a:ea typeface="SimSun" charset="-122"/>
                <a:cs typeface="SimSun" charset="-122"/>
              </a:rPr>
              <a:t>我们会把您的信息与学校教务信息进行验证，如信息有误将会影响您的学习成绩，</a:t>
            </a:r>
            <a:r>
              <a:rPr lang="zh-CN" altLang="en-US" sz="4000" kern="1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如信息虚假，将直接被删除账号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zh-CN" altLang="en-US" sz="4000" kern="100" dirty="0" smtClean="0">
              <a:solidFill>
                <a:srgbClr val="FF0000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zh-CN" altLang="en-US" sz="4000" kern="100" dirty="0" smtClean="0">
              <a:solidFill>
                <a:srgbClr val="FF0000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solidFill>
                  <a:srgbClr val="FF0000"/>
                </a:solidFill>
                <a:latin typeface="SimSun" charset="-122"/>
                <a:ea typeface="SimSun" charset="-122"/>
                <a:cs typeface="SimSun" charset="-122"/>
              </a:rPr>
              <a:t>等待审核过程中，若认证信息填写有误，可重新认证！</a:t>
            </a:r>
            <a:endParaRPr lang="zh-CN" altLang="en-US" sz="4000" kern="100" dirty="0">
              <a:solidFill>
                <a:srgbClr val="FF0000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91" y="3311203"/>
            <a:ext cx="14412918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46050"/>
            <a:ext cx="30019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图片 10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22375"/>
            <a:ext cx="24399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041400" y="1008063"/>
            <a:ext cx="5318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dist"/>
            <a:r>
              <a:rPr lang="zh-CN" altLang="en-US" sz="8000" b="1" dirty="0" smtClean="0">
                <a:solidFill>
                  <a:srgbClr val="403F3F"/>
                </a:solidFill>
                <a:latin typeface="微软雅黑" charset="-122"/>
              </a:rPr>
              <a:t>学生认证</a:t>
            </a:r>
            <a:endParaRPr lang="zh-CN" altLang="zh-CN" sz="8000" b="1" dirty="0">
              <a:solidFill>
                <a:srgbClr val="403F3F"/>
              </a:solidFill>
              <a:latin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596741" y="324893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4000" kern="100" dirty="0" smtClean="0">
                <a:effectLst/>
                <a:latin typeface="+mn-ea"/>
                <a:ea typeface="+mn-ea"/>
                <a:cs typeface="Times New Roman" panose="02020603050405020304" pitchFamily="18" charset="0"/>
              </a:rPr>
              <a:t>身份验证通过</a:t>
            </a:r>
            <a:r>
              <a:rPr lang="zh-CN" altLang="en-US" sz="4000" kern="100" dirty="0" smtClean="0">
                <a:latin typeface="+mn-ea"/>
                <a:ea typeface="+mn-ea"/>
                <a:cs typeface="Times New Roman" panose="02020603050405020304" pitchFamily="18" charset="0"/>
              </a:rPr>
              <a:t>如图所示</a:t>
            </a:r>
            <a:endParaRPr lang="zh-CN" altLang="en-US" sz="4000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99" y="3129413"/>
            <a:ext cx="14866133" cy="83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Pages>0</Pages>
  <Words>982</Words>
  <Characters>0</Characters>
  <Application>Microsoft Macintosh PowerPoint</Application>
  <DocSecurity>0</DocSecurity>
  <PresentationFormat>自定义</PresentationFormat>
  <Lines>0</Lines>
  <Paragraphs>99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Arial Black</vt:lpstr>
      <vt:lpstr>DengXian</vt:lpstr>
      <vt:lpstr>SimSun</vt:lpstr>
      <vt:lpstr>Times New Roman</vt:lpstr>
      <vt:lpstr>Wingdings</vt:lpstr>
      <vt:lpstr>宋体</vt:lpstr>
      <vt:lpstr>Arial</vt:lpstr>
      <vt:lpstr>Calibri</vt:lpstr>
      <vt:lpstr>微软雅黑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李HotDog</dc:creator>
  <cp:keywords/>
  <dc:description/>
  <cp:lastModifiedBy>胡凌志</cp:lastModifiedBy>
  <cp:revision>69</cp:revision>
  <dcterms:created xsi:type="dcterms:W3CDTF">2017-09-27T14:53:54Z</dcterms:created>
  <dcterms:modified xsi:type="dcterms:W3CDTF">2018-03-05T09:59:47Z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