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97" r:id="rId3"/>
    <p:sldId id="398" r:id="rId5"/>
    <p:sldId id="315" r:id="rId6"/>
    <p:sldId id="399" r:id="rId7"/>
    <p:sldId id="400" r:id="rId8"/>
    <p:sldId id="401" r:id="rId9"/>
    <p:sldId id="402" r:id="rId10"/>
    <p:sldId id="403" r:id="rId11"/>
    <p:sldId id="387" r:id="rId12"/>
    <p:sldId id="468" r:id="rId13"/>
    <p:sldId id="439" r:id="rId14"/>
    <p:sldId id="432" r:id="rId15"/>
    <p:sldId id="469" r:id="rId16"/>
    <p:sldId id="405" r:id="rId17"/>
    <p:sldId id="406" r:id="rId18"/>
    <p:sldId id="407" r:id="rId19"/>
    <p:sldId id="408" r:id="rId20"/>
    <p:sldId id="410" r:id="rId21"/>
    <p:sldId id="411" r:id="rId22"/>
    <p:sldId id="359" r:id="rId23"/>
    <p:sldId id="499" r:id="rId24"/>
    <p:sldId id="473" r:id="rId25"/>
    <p:sldId id="498" r:id="rId26"/>
    <p:sldId id="474" r:id="rId27"/>
    <p:sldId id="475" r:id="rId28"/>
    <p:sldId id="472" r:id="rId29"/>
    <p:sldId id="375" r:id="rId30"/>
    <p:sldId id="470" r:id="rId31"/>
    <p:sldId id="393" r:id="rId32"/>
    <p:sldId id="378" r:id="rId33"/>
    <p:sldId id="379" r:id="rId34"/>
    <p:sldId id="471" r:id="rId35"/>
    <p:sldId id="440" r:id="rId36"/>
    <p:sldId id="374" r:id="rId37"/>
    <p:sldId id="381" r:id="rId38"/>
    <p:sldId id="373" r:id="rId39"/>
    <p:sldId id="414" r:id="rId40"/>
    <p:sldId id="466" r:id="rId41"/>
    <p:sldId id="413" r:id="rId42"/>
    <p:sldId id="500" r:id="rId43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MS PGothic" panose="020B0600070205080204" pitchFamily="34" charset="-128"/>
      <p:regular r:id="rId54"/>
    </p:embeddedFont>
    <p:embeddedFont>
      <p:font typeface="Calibri" panose="020F0502020204030204"/>
      <p:regular r:id="rId55"/>
      <p:bold r:id="rId56"/>
      <p:italic r:id="rId57"/>
      <p:boldItalic r:id="rId58"/>
    </p:embeddedFont>
    <p:embeddedFont>
      <p:font typeface="微软雅黑" panose="020B0503020204020204" pitchFamily="34" charset="-122"/>
      <p:regular r:id="rId59"/>
    </p:embeddedFont>
    <p:embeddedFont>
      <p:font typeface="Microsoft JhengHei" panose="020B0604030504040204" charset="-120"/>
      <p:regular r:id="rId60"/>
    </p:embeddedFont>
    <p:embeddedFont>
      <p:font typeface="等线" panose="02010600030101010101" charset="-122"/>
      <p:regular r:id="rId61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姚凯" initials="姚凯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76092"/>
    <a:srgbClr val="CC0066"/>
    <a:srgbClr val="CCFF66"/>
    <a:srgbClr val="99CC00"/>
    <a:srgbClr val="CCFF99"/>
    <a:srgbClr val="99FF99"/>
    <a:srgbClr val="A3B61E"/>
    <a:srgbClr val="C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58070" autoAdjust="0"/>
  </p:normalViewPr>
  <p:slideViewPr>
    <p:cSldViewPr snapToGrid="0">
      <p:cViewPr varScale="1">
        <p:scale>
          <a:sx n="66" d="100"/>
          <a:sy n="66" d="100"/>
        </p:scale>
        <p:origin x="66" y="591"/>
      </p:cViewPr>
      <p:guideLst>
        <p:guide orient="horz" pos="21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1" Type="http://schemas.openxmlformats.org/officeDocument/2006/relationships/font" Target="fonts/font14.fntdata"/><Relationship Id="rId60" Type="http://schemas.openxmlformats.org/officeDocument/2006/relationships/font" Target="fonts/font13.fntdata"/><Relationship Id="rId6" Type="http://schemas.openxmlformats.org/officeDocument/2006/relationships/slide" Target="slides/slide3.xml"/><Relationship Id="rId59" Type="http://schemas.openxmlformats.org/officeDocument/2006/relationships/font" Target="fonts/font12.fntdata"/><Relationship Id="rId58" Type="http://schemas.openxmlformats.org/officeDocument/2006/relationships/font" Target="fonts/font11.fntdata"/><Relationship Id="rId57" Type="http://schemas.openxmlformats.org/officeDocument/2006/relationships/font" Target="fonts/font10.fntdata"/><Relationship Id="rId56" Type="http://schemas.openxmlformats.org/officeDocument/2006/relationships/font" Target="fonts/font9.fntdata"/><Relationship Id="rId55" Type="http://schemas.openxmlformats.org/officeDocument/2006/relationships/font" Target="fonts/font8.fntdata"/><Relationship Id="rId54" Type="http://schemas.openxmlformats.org/officeDocument/2006/relationships/font" Target="fonts/font7.fntdata"/><Relationship Id="rId53" Type="http://schemas.openxmlformats.org/officeDocument/2006/relationships/font" Target="fonts/font6.fntdata"/><Relationship Id="rId52" Type="http://schemas.openxmlformats.org/officeDocument/2006/relationships/font" Target="fonts/font5.fntdata"/><Relationship Id="rId51" Type="http://schemas.openxmlformats.org/officeDocument/2006/relationships/font" Target="fonts/font4.fntdata"/><Relationship Id="rId50" Type="http://schemas.openxmlformats.org/officeDocument/2006/relationships/font" Target="fonts/font3.fntdata"/><Relationship Id="rId5" Type="http://schemas.openxmlformats.org/officeDocument/2006/relationships/slide" Target="slides/slide2.xml"/><Relationship Id="rId49" Type="http://schemas.openxmlformats.org/officeDocument/2006/relationships/font" Target="fonts/font2.fntdata"/><Relationship Id="rId48" Type="http://schemas.openxmlformats.org/officeDocument/2006/relationships/font" Target="fonts/font1.fntdata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7CC28D2E-9B70-4631-A6DF-B7B6DD457FC7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53CC675E-4F04-4699-B3A0-B121A190B26F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>
              <a:buFont typeface="Arial" panose="020B0604020202020204" pitchFamily="34" charset="0"/>
              <a:buNone/>
            </a:pPr>
            <a:fld id="{9FD84ABA-923B-4CF8-A41E-FD8A1177A1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6772A-BFB6-47E5-84E9-115BD061CCD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AD3A4-CACF-437B-AA9C-AD5783658898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AA24-9B0D-488A-BD49-45E885E35A59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3B25C-DC51-4B1A-B5B7-8803BA9A4E7D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F2B4-1ABE-45F7-BA5F-103881E6F878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1DA12-EDBA-4D71-BD68-3DB62D7C9D2F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009E5-0DE6-46E6-9157-7478D01BCE3C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D984D-2DE7-4658-9ECF-68001EF613FB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D41B0-02B5-4E8A-AE26-A4F62C3EB1B6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 rot="-1260000">
            <a:off x="1511189" y="2896450"/>
            <a:ext cx="915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72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内部资料，严禁外传</a:t>
            </a:r>
            <a:endParaRPr lang="zh-CN" altLang="en-US" sz="7200" dirty="0">
              <a:solidFill>
                <a:prstClr val="white">
                  <a:lumMod val="9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9618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7593" y="9040"/>
            <a:ext cx="10515600" cy="95277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/>
            </a:lvl4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r>
              <a:rPr lang="en-US" altLang="zh-CN" dirty="0"/>
              <a:t>		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3029-AA87-4F77-A66C-E5414952573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CEB1-F6F0-45E2-BD84-174B0FE96A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hlinkClick r:id="rId3" action="ppaction://hlinksldjump"/>
          </p:cNvPr>
          <p:cNvSpPr txBox="1"/>
          <p:nvPr userDrawn="1"/>
        </p:nvSpPr>
        <p:spPr>
          <a:xfrm>
            <a:off x="11238963" y="1013139"/>
            <a:ext cx="789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</a:rPr>
              <a:t>MENU</a:t>
            </a:r>
            <a:endParaRPr lang="zh-CN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3029-AA87-4F77-A66C-E5414952573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CEB1-F6F0-45E2-BD84-174B0FE96A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D0F46-4CDC-4A35-AE8A-C0BFD8841FBB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FFF9-7403-4194-96B4-496C8A496FAD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3B808-75BD-4899-92E5-1988CB2CF709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3CC1A-7B2F-4733-97F4-A562C93424FB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C5AE1-B986-47D5-B70D-50F980FD772A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7BE1F-8CAB-44D3-95B8-A65D34211CC3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9E130-0DA6-46EA-8C8B-8B9C8B12651F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5D651-9891-46ED-AAB9-2E4F52816544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185B1-D6D6-484A-98A4-9B32947F8BB6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3FE4-9A0F-43A0-86DF-CA89876C77AC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84C7A-A80A-40CD-B014-640C6FC87530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ED8F0-6A89-434A-A67D-B6321D683699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B966-2462-4C2C-9E42-63AC918C3906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8126-4527-49E2-89E6-8A6EE4E33AD8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B557-F6CA-4F3A-BB73-656FE1761A51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84FE6-3E55-4E42-B342-B6696C7DAE85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2.jpe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5" cstate="print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beve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  <a:endParaRPr lang="zh-CN" altLang="zh-CN">
              <a:sym typeface="Calibri Light" panose="020F0302020204030204" pitchFamily="34" charset="0"/>
            </a:endParaRP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beve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  <a:endParaRPr lang="zh-CN" altLang="zh-CN">
              <a:sym typeface="Calibri" panose="020F0502020204030204" pitchFamily="34" charset="0"/>
            </a:endParaRP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  <a:endParaRPr lang="zh-CN" altLang="zh-CN">
              <a:sym typeface="Calibri" panose="020F0502020204030204" pitchFamily="34" charset="0"/>
            </a:endParaRP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  <a:endParaRPr lang="zh-CN" altLang="zh-CN">
              <a:sym typeface="Calibri" panose="020F0502020204030204" pitchFamily="34" charset="0"/>
            </a:endParaRP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  <a:endParaRPr lang="zh-CN" altLang="zh-CN">
              <a:sym typeface="Calibri" panose="020F0502020204030204" pitchFamily="34" charset="0"/>
            </a:endParaRP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  <a:endParaRPr lang="zh-CN" altLang="zh-CN">
              <a:sym typeface="Calibri" panose="020F0502020204030204" pitchFamily="34" charset="0"/>
            </a:endParaRP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B8EC9A92-74B6-4BC5-B5AE-168D526C5559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244004BE-2905-4172-878C-F7144669B2A6}" type="slidenum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defTabSz="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3.xml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4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5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6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8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9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0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1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1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3.xml"/><Relationship Id="rId1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hyperlink" Target="http://www.uooconline.com/" TargetMode="Externa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3" y="284431"/>
            <a:ext cx="2469193" cy="1161513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0" y="3823022"/>
            <a:ext cx="12192000" cy="1188165"/>
          </a:xfrm>
          <a:prstGeom prst="rect">
            <a:avLst/>
          </a:prstGeom>
        </p:spPr>
        <p:txBody>
          <a:bodyPr lIns="121901" tIns="60951" rIns="121901" bIns="60951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学生用户操作手册</a:t>
            </a:r>
            <a:endParaRPr lang="en-US" altLang="zh-CN" sz="4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副标题 2"/>
          <p:cNvSpPr txBox="1"/>
          <p:nvPr/>
        </p:nvSpPr>
        <p:spPr>
          <a:xfrm>
            <a:off x="0" y="2808744"/>
            <a:ext cx="12192000" cy="278145"/>
          </a:xfrm>
          <a:prstGeom prst="rect">
            <a:avLst/>
          </a:prstGeom>
        </p:spPr>
        <p:txBody>
          <a:bodyPr lIns="121901" tIns="60951" rIns="121901" bIns="60951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1600" spc="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UNIVERSITY OPEN ONLINE COURSES</a:t>
            </a:r>
            <a:endParaRPr lang="zh-CN" altLang="en-US" sz="1600" spc="8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2285678" y="2159040"/>
            <a:ext cx="7614547" cy="648072"/>
          </a:xfrm>
          <a:prstGeom prst="rect">
            <a:avLst/>
          </a:prstGeom>
        </p:spPr>
        <p:txBody>
          <a:bodyPr lIns="121901" tIns="60951" rIns="121901" bIns="60951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defRPr/>
            </a:pP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0" y="2095032"/>
            <a:ext cx="12192000" cy="648072"/>
          </a:xfrm>
          <a:prstGeom prst="rect">
            <a:avLst/>
          </a:prstGeom>
        </p:spPr>
        <p:txBody>
          <a:bodyPr lIns="121901" tIns="60951" rIns="121901" bIns="6095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全国地方高校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UOOC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（优课）联盟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57063" y="5747320"/>
            <a:ext cx="224980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标志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555" y="471805"/>
            <a:ext cx="2197735" cy="786130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995" y="789940"/>
            <a:ext cx="10573162" cy="5976044"/>
          </a:xfrm>
          <a:prstGeom prst="rect">
            <a:avLst/>
          </a:prstGeom>
        </p:spPr>
      </p:pic>
      <p:sp>
        <p:nvSpPr>
          <p:cNvPr id="4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2.3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等待审核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436271" y="1924798"/>
            <a:ext cx="4667974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我们会把您的信息与学校教务信息进行验证，如信息有误将会影响您的学习成绩，</a:t>
            </a:r>
            <a:r>
              <a:rPr lang="zh-CN" altLang="en-US" sz="20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如信息虚假，将直接被删除账号</a:t>
            </a:r>
            <a:endParaRPr lang="zh-CN" altLang="en-US" sz="2000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zh-CN" altLang="en-US" sz="2000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zh-CN" altLang="en-US" sz="2000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0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等待审核过程中，若认证信息填写有误，可重新认证！</a:t>
            </a:r>
            <a:endParaRPr lang="zh-CN" altLang="en-US" sz="2000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16584C7A-A80A-40CD-B014-640C6FC87530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2.4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验证通过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789940"/>
            <a:ext cx="11400672" cy="586804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265670" y="3482340"/>
            <a:ext cx="5558790" cy="460375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400" kern="100" dirty="0">
                <a:solidFill>
                  <a:srgbClr val="FF0000"/>
                </a:solidFill>
                <a:effectLst/>
                <a:latin typeface="等线" panose="02010600030101010101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身份验证通过！</a:t>
            </a:r>
            <a:endParaRPr lang="zh-CN" altLang="en-US" sz="2400" kern="100" dirty="0">
              <a:solidFill>
                <a:srgbClr val="FF0000"/>
              </a:solidFill>
              <a:effectLst/>
              <a:latin typeface="等线" panose="02010600030101010101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75690" y="2373630"/>
            <a:ext cx="1381125" cy="5111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035" y="790575"/>
            <a:ext cx="11124082" cy="6117859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16584C7A-A80A-40CD-B014-640C6FC87530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文本框 36"/>
          <p:cNvSpPr>
            <a:spLocks noChangeArrowheads="1"/>
          </p:cNvSpPr>
          <p:nvPr/>
        </p:nvSpPr>
        <p:spPr bwMode="auto">
          <a:xfrm>
            <a:off x="0" y="11161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2.5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账号设置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145020" y="2634615"/>
            <a:ext cx="436118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修改基本资料</a:t>
            </a:r>
            <a:b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登录成功后，进入个人中心，</a:t>
            </a:r>
            <a:b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【账号设置】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，即可对基本资料、登录密码、登录邮箱、和第三方账号进行修改。</a:t>
            </a:r>
            <a:b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b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endParaRPr lang="zh-CN" altLang="en-US" sz="2000"/>
          </a:p>
        </p:txBody>
      </p:sp>
    </p:spTree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56920"/>
            <a:ext cx="12276090" cy="6228813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16584C7A-A80A-40CD-B014-640C6FC87530}" type="datetime1">
              <a:rPr lang="zh-CN" altLang="en-US"/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文本框 36"/>
          <p:cNvSpPr>
            <a:spLocks noChangeArrowheads="1"/>
          </p:cNvSpPr>
          <p:nvPr/>
        </p:nvSpPr>
        <p:spPr bwMode="auto">
          <a:xfrm>
            <a:off x="0" y="11161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2.6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修改头像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0" y="1683385"/>
            <a:ext cx="7061835" cy="5156200"/>
          </a:xfrm>
          <a:prstGeom prst="rect">
            <a:avLst/>
          </a:prstGeom>
          <a:ln>
            <a:solidFill>
              <a:srgbClr val="00B050"/>
            </a:solidFill>
          </a:ln>
        </p:spPr>
      </p:pic>
      <p:cxnSp>
        <p:nvCxnSpPr>
          <p:cNvPr id="9" name="直接箭头连接符 8"/>
          <p:cNvCxnSpPr/>
          <p:nvPr/>
        </p:nvCxnSpPr>
        <p:spPr>
          <a:xfrm>
            <a:off x="1760855" y="2541270"/>
            <a:ext cx="1210945" cy="5270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文本框 9"/>
          <p:cNvSpPr txBox="1"/>
          <p:nvPr/>
        </p:nvSpPr>
        <p:spPr>
          <a:xfrm>
            <a:off x="4644390" y="1683385"/>
            <a:ext cx="4361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【修改头像】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，选择本地上传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sz="2000"/>
          </a:p>
        </p:txBody>
      </p:sp>
    </p:spTree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3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4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611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选课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&amp;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退课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9940"/>
            <a:ext cx="11974667" cy="6120045"/>
          </a:xfrm>
          <a:prstGeom prst="rect">
            <a:avLst/>
          </a:prstGeom>
        </p:spPr>
      </p:pic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3.1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去选课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88020" y="6265545"/>
            <a:ext cx="2914015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开始选课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51865" y="3428365"/>
            <a:ext cx="1423670" cy="4902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789940"/>
            <a:ext cx="12192635" cy="5939790"/>
          </a:xfrm>
          <a:prstGeom prst="rect">
            <a:avLst/>
          </a:prstGeom>
        </p:spPr>
      </p:pic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3.2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开始选课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01895" y="3467100"/>
            <a:ext cx="5953125" cy="39878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2000" b="1" kern="100" dirty="0">
                <a:solidFill>
                  <a:srgbClr val="FF0000"/>
                </a:solidFill>
                <a:latin typeface="等线" panose="02010600030101010101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点击此处您可以查看到您所在高校认可的学分课程</a:t>
            </a:r>
            <a:endParaRPr lang="zh-CN" altLang="en-US" sz="2000" b="1" kern="100" dirty="0">
              <a:solidFill>
                <a:srgbClr val="FF0000"/>
              </a:solidFill>
              <a:latin typeface="等线" panose="02010600030101010101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72155" y="1043940"/>
            <a:ext cx="591185" cy="3511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9940"/>
            <a:ext cx="12204090" cy="5921122"/>
          </a:xfrm>
          <a:prstGeom prst="rect">
            <a:avLst/>
          </a:prstGeom>
        </p:spPr>
      </p:pic>
      <p:sp>
        <p:nvSpPr>
          <p:cNvPr id="19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3.3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加入课程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35025" y="5741670"/>
            <a:ext cx="5995035" cy="2813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3300" y="6096000"/>
            <a:ext cx="6350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选课前请仔细阅读课程介绍、考核标准、教学计划、教学模式等基本信息（重要！！！）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10295" y="4699635"/>
            <a:ext cx="1038860" cy="2813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10295" y="5070475"/>
            <a:ext cx="1260475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添加关注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58025" y="4630420"/>
            <a:ext cx="1565275" cy="3511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7833995" y="2143760"/>
            <a:ext cx="13335" cy="248666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5" name="文本框 14"/>
          <p:cNvSpPr txBox="1"/>
          <p:nvPr/>
        </p:nvSpPr>
        <p:spPr>
          <a:xfrm>
            <a:off x="7139305" y="1725930"/>
            <a:ext cx="1402080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添加课程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48420" y="3672205"/>
            <a:ext cx="2803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选择要加入的开课周期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9940"/>
            <a:ext cx="12192635" cy="5868035"/>
          </a:xfrm>
          <a:prstGeom prst="rect">
            <a:avLst/>
          </a:prstGeom>
        </p:spPr>
      </p:pic>
      <p:sp>
        <p:nvSpPr>
          <p:cNvPr id="15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查看已加入课程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08705" y="3490595"/>
            <a:ext cx="7645400" cy="22186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41165" y="6147435"/>
            <a:ext cx="7428865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在课程中心查看加入的课程，选课成功！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8915" y="2837180"/>
            <a:ext cx="1423035" cy="4159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789940"/>
            <a:ext cx="12203561" cy="5940044"/>
          </a:xfrm>
          <a:prstGeom prst="rect">
            <a:avLst/>
          </a:prstGeom>
        </p:spPr>
      </p:pic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3.5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退课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296525" y="4274820"/>
            <a:ext cx="1369060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申请退课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830" y="2919095"/>
            <a:ext cx="3120107" cy="334802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矩形 7"/>
          <p:cNvSpPr/>
          <p:nvPr/>
        </p:nvSpPr>
        <p:spPr>
          <a:xfrm>
            <a:off x="10438130" y="4010660"/>
            <a:ext cx="869315" cy="2959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>
            <a:stCxn id="8" idx="1"/>
          </p:cNvCxnSpPr>
          <p:nvPr/>
        </p:nvCxnSpPr>
        <p:spPr>
          <a:xfrm flipH="1" flipV="1">
            <a:off x="8133715" y="3211195"/>
            <a:ext cx="2304415" cy="94742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矩形 9"/>
          <p:cNvSpPr/>
          <p:nvPr/>
        </p:nvSpPr>
        <p:spPr>
          <a:xfrm>
            <a:off x="7955836" y="4692511"/>
            <a:ext cx="3050848" cy="861774"/>
          </a:xfrm>
          <a:prstGeom prst="rect">
            <a:avLst/>
          </a:prstGeom>
        </p:spPr>
        <p:txBody>
          <a:bodyPr vert="horz" wrap="square">
            <a:spAutoFit/>
          </a:bodyPr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2000" kern="100" dirty="0">
                <a:solidFill>
                  <a:srgbClr val="FF0000"/>
                </a:solidFill>
                <a:latin typeface="等线" panose="02010600030101010101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点击“获取验证码”后</a:t>
            </a:r>
            <a:endParaRPr lang="zh-CN" altLang="en-US" sz="2000" kern="100" dirty="0">
              <a:solidFill>
                <a:srgbClr val="FF0000"/>
              </a:solidFill>
              <a:latin typeface="等线" panose="02010600030101010101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2000" kern="100" dirty="0">
                <a:solidFill>
                  <a:srgbClr val="FF0000"/>
                </a:solidFill>
                <a:latin typeface="等线" panose="02010600030101010101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输入手机收到的验证码</a:t>
            </a:r>
            <a:endParaRPr lang="zh-CN" altLang="en-US" sz="2000" kern="100" dirty="0">
              <a:solidFill>
                <a:srgbClr val="FF0000"/>
              </a:solidFill>
              <a:latin typeface="等线" panose="02010600030101010101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37873" y="6269130"/>
            <a:ext cx="7500257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CN" altLang="en-US" sz="2400" kern="100" dirty="0">
                <a:solidFill>
                  <a:srgbClr val="FF0000"/>
                </a:solidFill>
                <a:latin typeface="等线" panose="02010600030101010101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退课后，所有学习记录将被清空，并且无法恢复！</a:t>
            </a:r>
            <a:endParaRPr lang="en-US" altLang="zh-CN" sz="2400" kern="100" dirty="0">
              <a:solidFill>
                <a:srgbClr val="FF0000"/>
              </a:solidFill>
              <a:latin typeface="等线" panose="02010600030101010101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949011" y="1243582"/>
            <a:ext cx="4029635" cy="5235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1</a:t>
            </a:r>
            <a:r>
              <a:rPr lang="zh-CN" altLang="en-US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、注册</a:t>
            </a:r>
            <a:r>
              <a:rPr lang="en-US" altLang="zh-CN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&amp;</a:t>
            </a:r>
            <a:r>
              <a:rPr lang="zh-CN" altLang="en-US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登录</a:t>
            </a:r>
            <a:endParaRPr lang="zh-CN" altLang="en-US" b="1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2</a:t>
            </a:r>
            <a:r>
              <a:rPr lang="zh-CN" altLang="en-US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、个人中心</a:t>
            </a:r>
            <a:endParaRPr lang="zh-CN" altLang="en-US" b="1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3</a:t>
            </a:r>
            <a:r>
              <a:rPr lang="zh-CN" altLang="en-US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、选课</a:t>
            </a:r>
            <a:r>
              <a:rPr lang="en-US" altLang="zh-CN" b="1" spc="5" dirty="0">
                <a:latin typeface="微软雅黑" panose="020B0503020204020204" pitchFamily="34" charset="-122"/>
                <a:cs typeface="Microsoft JhengHei" panose="020B0604030504040204" charset="-120"/>
                <a:sym typeface="+mn-ea"/>
              </a:rPr>
              <a:t>&amp;</a:t>
            </a:r>
            <a:r>
              <a:rPr lang="zh-CN" altLang="en-US" b="1" spc="5" dirty="0">
                <a:latin typeface="微软雅黑" panose="020B0503020204020204" pitchFamily="34" charset="-122"/>
                <a:cs typeface="Microsoft JhengHei" panose="020B0604030504040204" charset="-120"/>
                <a:sym typeface="+mn-ea"/>
              </a:rPr>
              <a:t>退课</a:t>
            </a:r>
            <a:endParaRPr lang="zh-CN" altLang="en-US" b="1" spc="5" dirty="0">
              <a:latin typeface="微软雅黑" panose="020B0503020204020204" pitchFamily="34" charset="-122"/>
              <a:cs typeface="Microsoft JhengHei" panose="020B0604030504040204" charset="-120"/>
              <a:sym typeface="+mn-ea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4</a:t>
            </a:r>
            <a:r>
              <a:rPr lang="zh-CN" altLang="en-US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、课程学习</a:t>
            </a:r>
            <a:endParaRPr lang="en-US" altLang="zh-CN" b="1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5</a:t>
            </a:r>
            <a:r>
              <a:rPr lang="zh-CN" altLang="en-US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、课程主页</a:t>
            </a:r>
            <a:endParaRPr lang="zh-CN" altLang="en-US" b="1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6</a:t>
            </a:r>
            <a:r>
              <a:rPr lang="zh-CN" altLang="en-US" b="1" spc="5" dirty="0">
                <a:latin typeface="微软雅黑" panose="020B0503020204020204" pitchFamily="34" charset="-122"/>
                <a:cs typeface="Microsoft JhengHei" panose="020B0604030504040204" charset="-120"/>
              </a:rPr>
              <a:t>、问题咨询</a:t>
            </a:r>
            <a:endParaRPr lang="zh-CN" altLang="en-US" b="1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</p:txBody>
      </p:sp>
      <p:sp>
        <p:nvSpPr>
          <p:cNvPr id="5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目录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9219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0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1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文本框 36"/>
          <p:cNvSpPr>
            <a:spLocks noChangeArrowheads="1"/>
          </p:cNvSpPr>
          <p:nvPr/>
        </p:nvSpPr>
        <p:spPr bwMode="auto">
          <a:xfrm>
            <a:off x="4019233" y="4873308"/>
            <a:ext cx="4495800" cy="64516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课程学习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9940"/>
            <a:ext cx="12192000" cy="6057900"/>
          </a:xfrm>
          <a:prstGeom prst="rect">
            <a:avLst/>
          </a:prstGeom>
        </p:spPr>
      </p:pic>
      <p:sp>
        <p:nvSpPr>
          <p:cNvPr id="8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进入课程主页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44398" y="6061052"/>
            <a:ext cx="831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在课程列表中选择要学习的课程，点击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继续学习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按钮，进入课程主页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57555"/>
            <a:ext cx="12192000" cy="60655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97633" y="4865982"/>
            <a:ext cx="500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点击左侧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【开始学习】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按钮，进入学习页面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12247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开始学习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57555"/>
            <a:ext cx="12192000" cy="58439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82470" y="2352040"/>
            <a:ext cx="49263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右侧栏有三个标签：目录、笔记、提问，默认展示第一个章节目录内容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12247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4.3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目录</a:t>
            </a: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686290" y="4486910"/>
            <a:ext cx="266192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课程资源标注任务点的，必须完成，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任务点完成后，该项后面会打绿色√</a:t>
            </a:r>
            <a:endParaRPr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2284095" y="4729480"/>
            <a:ext cx="47148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右侧目录会显示章节的学习资源，类型有视频、文本、附件、讨论、测验五类，每个章节有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个或多个资源。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55050" y="3095625"/>
            <a:ext cx="869315" cy="28467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9940"/>
            <a:ext cx="12192000" cy="60839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66175" y="3971290"/>
            <a:ext cx="25330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笔记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标签：可在输入框中记录课堂学习笔记，以便复习查阅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47150" y="6156325"/>
            <a:ext cx="2354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查看所有笔记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4.4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笔记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32115" y="6207760"/>
            <a:ext cx="915035" cy="29591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9940"/>
            <a:ext cx="12192000" cy="60648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868410" y="3487420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提问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标签：可在输入框中向老师发起提问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868410" y="5179060"/>
            <a:ext cx="22358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进入课程讨论区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4.5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提问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68945" y="5240020"/>
            <a:ext cx="850265" cy="2863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25585" y="6317615"/>
            <a:ext cx="26168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查看其它同学的提问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9219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0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1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文本框 36"/>
          <p:cNvSpPr>
            <a:spLocks noChangeArrowheads="1"/>
          </p:cNvSpPr>
          <p:nvPr/>
        </p:nvSpPr>
        <p:spPr bwMode="auto">
          <a:xfrm>
            <a:off x="4019233" y="4873308"/>
            <a:ext cx="4495800" cy="64516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课程主页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5.1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课程公告</a:t>
            </a:r>
            <a:endParaRPr lang="en-US" altLang="zh-CN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8580" y="929005"/>
            <a:ext cx="9201785" cy="57531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22780" y="3742690"/>
            <a:ext cx="1598930" cy="3143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79265" y="3451860"/>
            <a:ext cx="51727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在课程主页，点击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【课程公告】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，可查看当前课程的全部公告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3190" y="932180"/>
            <a:ext cx="9100185" cy="5549900"/>
          </a:xfrm>
          <a:prstGeom prst="rect">
            <a:avLst/>
          </a:prstGeom>
        </p:spPr>
      </p:pic>
      <p:sp>
        <p:nvSpPr>
          <p:cNvPr id="17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5.2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课程文档</a:t>
            </a:r>
            <a:endParaRPr lang="en-US" altLang="zh-CN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79265" y="3451860"/>
            <a:ext cx="51727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在课程主页，点击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【课程文档】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，可查看当前课程所有章节共享文档附件，供预览和下载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830945" y="1405255"/>
            <a:ext cx="1239520" cy="4025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905" y="918210"/>
            <a:ext cx="10408285" cy="5689600"/>
          </a:xfrm>
          <a:prstGeom prst="rect">
            <a:avLst/>
          </a:prstGeom>
        </p:spPr>
      </p:pic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5.3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章节目录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38670" y="3653790"/>
            <a:ext cx="5172710" cy="1027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课程章节内容，点击章节可直接进入学习。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图标点上的红点表示该项为任务点，是计分项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39173" y="5341710"/>
            <a:ext cx="4789266" cy="1027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章节前的圆点表示该章节是否已完成：白色为未做，绿色为已完成，一半绿色为任务点没有全部做完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3794760" y="3385185"/>
            <a:ext cx="3464560" cy="19564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注册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&amp;</a:t>
            </a: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登录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5645"/>
            <a:ext cx="12002135" cy="5803900"/>
          </a:xfrm>
          <a:prstGeom prst="rect">
            <a:avLst/>
          </a:prstGeom>
        </p:spPr>
      </p:pic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35107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5.4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课程讨论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84495" y="2651125"/>
            <a:ext cx="517271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讨论区分为三个板块：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(1) 学习提问 — 学生在学习页面针对具体课程内容提出的问题，由老师进行回复；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(2) 随堂讨论 — 老师在课程中放置针对具体章节内容的话题，学生可回复；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(3) 综合讨论 — 任何人均可以发言和参与讨论，发言内容与具体章节无关；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415" y="823595"/>
            <a:ext cx="10630535" cy="5772150"/>
          </a:xfrm>
          <a:prstGeom prst="rect">
            <a:avLst/>
          </a:prstGeom>
        </p:spPr>
      </p:pic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5.5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测验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63135" y="1066715"/>
            <a:ext cx="489373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这里为课程所有测验的列表及完成情况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49045" y="5627370"/>
            <a:ext cx="1946910" cy="3917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776970" y="2524125"/>
            <a:ext cx="3295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点击【前往】，完成测验</a:t>
            </a:r>
            <a:endParaRPr lang="zh-CN" altLang="en-US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789940"/>
            <a:ext cx="12192635" cy="5591810"/>
          </a:xfrm>
          <a:prstGeom prst="rect">
            <a:avLst/>
          </a:prstGeom>
        </p:spPr>
      </p:pic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5.5.1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、提交试卷</a:t>
            </a:r>
            <a:endParaRPr lang="en-US" altLang="zh-CN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2090" y="3881755"/>
            <a:ext cx="2768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提交试卷，完成测验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3020" y="864235"/>
            <a:ext cx="8865235" cy="55689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85293" y="2969196"/>
            <a:ext cx="212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点击进入作业界面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5.6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作业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6055" y="823595"/>
            <a:ext cx="9055735" cy="5727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75656" y="3503414"/>
            <a:ext cx="212513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列出所有章节课堂笔记，可修改或删除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5.7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课堂笔记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3595"/>
            <a:ext cx="8528685" cy="555625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7377430" y="1562900"/>
            <a:ext cx="977900" cy="444500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528685" y="1637387"/>
            <a:ext cx="2514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、点击进入考试界面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5.8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考试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165" y="2527935"/>
            <a:ext cx="7250775" cy="385202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8862695" y="5533390"/>
            <a:ext cx="30308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、仔细阅读考试须知（重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要！），完成课程评 </a:t>
            </a:r>
            <a:endParaRPr lang="zh-CN" altLang="en-US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价，点击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开始考试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直接箭头连接符 6"/>
          <p:cNvCxnSpPr>
            <a:stCxn id="9" idx="2"/>
          </p:cNvCxnSpPr>
          <p:nvPr/>
        </p:nvCxnSpPr>
        <p:spPr>
          <a:xfrm>
            <a:off x="7866380" y="2007235"/>
            <a:ext cx="1071245" cy="5251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680" y="823595"/>
            <a:ext cx="9575622" cy="6048044"/>
          </a:xfrm>
          <a:prstGeom prst="rect">
            <a:avLst/>
          </a:prstGeom>
        </p:spPr>
      </p:pic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5.9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、查看学习进度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77335" y="1493520"/>
            <a:ext cx="739775" cy="26752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11930" y="5473700"/>
            <a:ext cx="72193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课程进度和成绩是根据老师发布课程时设定的考核标准计算而来，根据课程不同，考核标准为签到、视频、作业、测验、讨论、考试中的一项或几项，各项加权得分之和即为当前成绩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9219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0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1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问题咨询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9940"/>
            <a:ext cx="12192000" cy="6096000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帮助中心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46675" y="984885"/>
            <a:ext cx="50457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点击右下角悬浮窗【帮助中心】，学生可以查看详细用户手册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1295" y="2422525"/>
            <a:ext cx="482600" cy="201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895" y="3446780"/>
            <a:ext cx="1524000" cy="501650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9940"/>
            <a:ext cx="12192000" cy="6055995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在线客服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02480" y="1872615"/>
            <a:ext cx="38303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咨询优课在线人工客服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QQ</a:t>
            </a:r>
            <a:endParaRPr lang="en-US" altLang="zh-CN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650" y="3122930"/>
            <a:ext cx="1530350" cy="5016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9400" y="3624580"/>
            <a:ext cx="482600" cy="14986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656570" y="3133090"/>
            <a:ext cx="1515745" cy="4800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745" y="1798320"/>
            <a:ext cx="9288069" cy="50120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7919" y="791204"/>
            <a:ext cx="11255202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、使用谷歌</a:t>
            </a:r>
            <a:r>
              <a:rPr lang="zh-CN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浏览器</a:t>
            </a:r>
            <a:endParaRPr lang="zh-CN" altLang="zh-CN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输入网址</a:t>
            </a:r>
            <a:r>
              <a:rPr lang="en-US" altLang="zh-CN" sz="2000" u="sng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www.uooconline.com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</a:t>
            </a:r>
            <a:r>
              <a:rPr lang="zh-CN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收藏网站，方便下次学习使用）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1.1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平台网站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96085" y="1986915"/>
            <a:ext cx="1391920" cy="2501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平台电话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52850" y="2737485"/>
            <a:ext cx="504571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欢迎致电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pPr algn="ctr"/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pPr algn="ctr"/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4008731173</a:t>
            </a:r>
            <a:endParaRPr lang="en-US" alt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pPr algn="ctr"/>
            <a:endParaRPr lang="en-US" alt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pPr algn="ctr"/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祝您学习愉快！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</p:txBody>
      </p:sp>
    </p:spTree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1200"/>
            <a:ext cx="8030784" cy="3852028"/>
          </a:xfrm>
          <a:prstGeom prst="rect">
            <a:avLst/>
          </a:prstGeom>
        </p:spPr>
      </p:pic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1.2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注册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35862" y="2353461"/>
            <a:ext cx="4978366" cy="2707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、点击网站右上角</a:t>
            </a:r>
            <a:r>
              <a:rPr lang="zh-CN" altLang="en-US" sz="20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【注册】</a:t>
            </a:r>
            <a:endParaRPr lang="zh-CN" altLang="en-US" sz="2000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、输入邮箱作为账号；</a:t>
            </a:r>
            <a:endParaRPr lang="zh-CN" altLang="en-US" sz="2000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、点击“获取验证码”，输入邮箱</a:t>
            </a:r>
            <a:endParaRPr lang="zh-CN" altLang="en-US" sz="2000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中收到的验证码；</a:t>
            </a:r>
            <a:endParaRPr lang="zh-CN" altLang="en-US" sz="2000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、设置密码，再输入一次确认；</a:t>
            </a:r>
            <a:endParaRPr lang="zh-CN" altLang="en-US" sz="2000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、点击“立即注册”完成注册</a:t>
            </a:r>
            <a:endParaRPr lang="zh-CN" altLang="en-US" sz="2000" kern="1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03745" y="881380"/>
            <a:ext cx="358775" cy="2063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>
            <a:stCxn id="4" idx="2"/>
          </p:cNvCxnSpPr>
          <p:nvPr/>
        </p:nvCxnSpPr>
        <p:spPr>
          <a:xfrm flipH="1">
            <a:off x="5548630" y="1087755"/>
            <a:ext cx="1734820" cy="3689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070" y="1512570"/>
            <a:ext cx="5732706" cy="514803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41705" y="1571149"/>
            <a:ext cx="241247" cy="2465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/>
          <p:cNvCxnSpPr/>
          <p:nvPr/>
        </p:nvCxnSpPr>
        <p:spPr>
          <a:xfrm>
            <a:off x="5682952" y="1649337"/>
            <a:ext cx="327588" cy="43419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846455" y="4746625"/>
            <a:ext cx="4319905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、点击主页右上方的</a:t>
            </a:r>
            <a:r>
              <a:rPr lang="en-US" altLang="zh-CN" sz="200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200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登录</a:t>
            </a:r>
            <a:r>
              <a:rPr lang="en-US" altLang="zh-CN" sz="200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20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按钮</a:t>
            </a:r>
            <a:endParaRPr lang="zh-CN" altLang="en-US" sz="20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20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、输入账号及密码，拖动滑块</a:t>
            </a:r>
            <a:endParaRPr lang="zh-CN" altLang="en-US" sz="20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000" kern="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、点击“登录”</a:t>
            </a:r>
            <a:r>
              <a:rPr lang="zh-CN" altLang="en-US" sz="20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进行登录</a:t>
            </a:r>
            <a:endParaRPr lang="zh-CN" altLang="en-US" sz="20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0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2000" kern="1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、或使用第三方账户进行登录</a:t>
            </a:r>
            <a:endParaRPr lang="zh-CN" altLang="en-US" sz="2000" kern="100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41275" y="15352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1.3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登录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946775" y="1329055"/>
            <a:ext cx="381000" cy="217805"/>
          </a:xfrm>
          <a:prstGeom prst="rect">
            <a:avLst/>
          </a:prstGeom>
          <a:noFill/>
          <a:ln w="38100" cap="flat" cmpd="sng" algn="ctr">
            <a:solidFill>
              <a:srgbClr val="9900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6327775" y="1427480"/>
            <a:ext cx="1696720" cy="17291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1200"/>
            <a:ext cx="8030784" cy="38520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0" y="2248535"/>
            <a:ext cx="5328033" cy="460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531610" y="868045"/>
            <a:ext cx="476885" cy="2241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8" name="直接箭头连接符 7"/>
          <p:cNvCxnSpPr>
            <a:stCxn id="5" idx="2"/>
            <a:endCxn id="12" idx="0"/>
          </p:cNvCxnSpPr>
          <p:nvPr/>
        </p:nvCxnSpPr>
        <p:spPr>
          <a:xfrm>
            <a:off x="6770370" y="1092200"/>
            <a:ext cx="1774190" cy="11563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个人中心</a:t>
            </a:r>
            <a:endParaRPr lang="zh-CN" altLang="en-US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007564" y="1174838"/>
            <a:ext cx="8136082" cy="48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登录后，鼠标移至头像处，点击</a:t>
            </a:r>
            <a:r>
              <a:rPr lang="zh-CN" altLang="en-US" sz="24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【个人中心】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一栏。</a:t>
            </a:r>
            <a:endParaRPr lang="zh-CN" altLang="en-US" sz="2400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36"/>
          <p:cNvSpPr>
            <a:spLocks noChangeArrowheads="1"/>
          </p:cNvSpPr>
          <p:nvPr/>
        </p:nvSpPr>
        <p:spPr bwMode="auto">
          <a:xfrm>
            <a:off x="0" y="133837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2.1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进入个人中心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079230" y="2905760"/>
            <a:ext cx="837565" cy="2063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065" y="1777365"/>
            <a:ext cx="10761005" cy="4824035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654810"/>
            <a:ext cx="10097493" cy="5220038"/>
          </a:xfrm>
          <a:prstGeom prst="rect">
            <a:avLst/>
          </a:prstGeom>
        </p:spPr>
      </p:pic>
      <p:sp>
        <p:nvSpPr>
          <p:cNvPr id="4" name="文本框 36"/>
          <p:cNvSpPr>
            <a:spLocks noChangeArrowheads="1"/>
          </p:cNvSpPr>
          <p:nvPr/>
        </p:nvSpPr>
        <p:spPr bwMode="auto">
          <a:xfrm>
            <a:off x="0" y="144632"/>
            <a:ext cx="12192000" cy="645160"/>
          </a:xfrm>
          <a:prstGeom prst="rect">
            <a:avLst/>
          </a:prstGeom>
          <a:gradFill flip="none" rotWithShape="1">
            <a:gsLst>
              <a:gs pos="31000">
                <a:schemeClr val="accent3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2.2 </a:t>
            </a:r>
            <a:r>
              <a:rPr lang="zh-CN" altLang="en-US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进行身份验证</a:t>
            </a:r>
            <a:endParaRPr lang="zh-CN" altLang="en-US" sz="36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95217" y="1063209"/>
            <a:ext cx="10016836" cy="48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点击</a:t>
            </a:r>
            <a:r>
              <a:rPr lang="en-US" altLang="zh-CN" sz="2000" kern="100" dirty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【</a:t>
            </a:r>
            <a:r>
              <a:rPr lang="zh-CN" altLang="en-US" sz="20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身份验证</a:t>
            </a:r>
            <a:r>
              <a:rPr lang="en-US" altLang="zh-CN" sz="2000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】</a:t>
            </a:r>
            <a:r>
              <a:rPr lang="zh-CN" altLang="en-US" sz="2000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，输入相关信息可以对学生的身份进行验证</a:t>
            </a:r>
            <a:r>
              <a:rPr lang="zh-CN" altLang="en-US" sz="2400" kern="100" dirty="0">
                <a:latin typeface="等线" panose="02010600030101010101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en-US" altLang="zh-CN" sz="2400" kern="100" dirty="0">
              <a:effectLst/>
              <a:latin typeface="等线" panose="02010600030101010101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52246" y="3218928"/>
            <a:ext cx="4667974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输入真实姓名、选择所在高校、学院、专业，输入学号，选择上传学生证，并且验证您的手机号码</a:t>
            </a:r>
            <a:endParaRPr lang="en-US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zh-CN" altLang="en-US" sz="2000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89075" y="3001645"/>
            <a:ext cx="1261745" cy="4241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1755</Words>
  <Application>WPS 演示</Application>
  <PresentationFormat>宽屏</PresentationFormat>
  <Paragraphs>232</Paragraphs>
  <Slides>40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Arial</vt:lpstr>
      <vt:lpstr>宋体</vt:lpstr>
      <vt:lpstr>Wingdings</vt:lpstr>
      <vt:lpstr>Calibri</vt:lpstr>
      <vt:lpstr>Calibri Light</vt:lpstr>
      <vt:lpstr>MS PGothic</vt:lpstr>
      <vt:lpstr>Calibri</vt:lpstr>
      <vt:lpstr>微软雅黑</vt:lpstr>
      <vt:lpstr>Microsoft JhengHei</vt:lpstr>
      <vt:lpstr>Times New Roman</vt:lpstr>
      <vt:lpstr>等线</vt:lpstr>
      <vt:lpstr>Arial Unicode MS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KK.CHAN</dc:creator>
  <cp:lastModifiedBy>DEL</cp:lastModifiedBy>
  <cp:revision>202</cp:revision>
  <dcterms:created xsi:type="dcterms:W3CDTF">2014-03-15T20:37:00Z</dcterms:created>
  <dcterms:modified xsi:type="dcterms:W3CDTF">2017-08-31T08:38:50Z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